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60" r:id="rId3"/>
    <p:sldId id="272" r:id="rId4"/>
  </p:sldIdLst>
  <p:sldSz cx="9144000" cy="5143500" type="screen16x9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BEB3"/>
    <a:srgbClr val="80BE4F"/>
    <a:srgbClr val="FFFFFF"/>
    <a:srgbClr val="2C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38" autoAdjust="0"/>
  </p:normalViewPr>
  <p:slideViewPr>
    <p:cSldViewPr snapToGrid="0">
      <p:cViewPr varScale="1">
        <p:scale>
          <a:sx n="112" d="100"/>
          <a:sy n="112" d="100"/>
        </p:scale>
        <p:origin x="-100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85BF0-0281-4448-934B-05A2007CB6A7}" type="datetimeFigureOut">
              <a:rPr lang="da-DK" smtClean="0"/>
              <a:t>16/09/17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99D37-01BD-A841-A7FC-34C3B52407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18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noProof="1"/>
            </a:lvl1pPr>
          </a:lstStyle>
          <a:p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noProof="1"/>
            </a:lvl1pPr>
          </a:lstStyle>
          <a:p>
            <a:endParaRPr lang="da-DK" alt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1" smtClean="0"/>
              <a:t>Click to edit Master text styles</a:t>
            </a:r>
          </a:p>
          <a:p>
            <a:pPr lvl="1"/>
            <a:r>
              <a:rPr lang="da-DK" altLang="da-DK" noProof="1" smtClean="0"/>
              <a:t>Second level</a:t>
            </a:r>
          </a:p>
          <a:p>
            <a:pPr lvl="2"/>
            <a:r>
              <a:rPr lang="da-DK" altLang="da-DK" noProof="1" smtClean="0"/>
              <a:t>Third level</a:t>
            </a:r>
          </a:p>
          <a:p>
            <a:pPr lvl="3"/>
            <a:r>
              <a:rPr lang="da-DK" altLang="da-DK" noProof="1" smtClean="0"/>
              <a:t>Fourth level</a:t>
            </a:r>
          </a:p>
          <a:p>
            <a:pPr lvl="4"/>
            <a:r>
              <a:rPr lang="da-DK" altLang="da-DK" noProof="1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noProof="1"/>
            </a:lvl1pPr>
          </a:lstStyle>
          <a:p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noProof="1"/>
            </a:lvl1pPr>
          </a:lstStyle>
          <a:p>
            <a:fld id="{1C6B4EAB-782B-4C32-B74D-59689E0EA434}" type="slidenum">
              <a:rPr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85662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Nævn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</a:t>
            </a:r>
            <a:r>
              <a:rPr lang="da-DK" dirty="0" err="1" smtClean="0"/>
              <a:t>arlier</a:t>
            </a:r>
            <a:r>
              <a:rPr lang="da-DK" dirty="0" smtClean="0"/>
              <a:t> sessions from Paris and </a:t>
            </a:r>
            <a:r>
              <a:rPr lang="da-DK" dirty="0" err="1" smtClean="0"/>
              <a:t>Brussels</a:t>
            </a:r>
            <a:r>
              <a:rPr lang="da-DK" dirty="0" smtClean="0"/>
              <a:t>.</a:t>
            </a:r>
          </a:p>
          <a:p>
            <a:r>
              <a:rPr lang="da-DK" dirty="0" smtClean="0"/>
              <a:t>Intro, noget i retning af: ”All of </a:t>
            </a:r>
            <a:r>
              <a:rPr lang="da-DK" dirty="0" err="1" smtClean="0"/>
              <a:t>us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struggling</a:t>
            </a:r>
            <a:r>
              <a:rPr lang="da-DK" dirty="0" smtClean="0"/>
              <a:t> as </a:t>
            </a:r>
            <a:r>
              <a:rPr lang="da-DK" dirty="0" err="1" smtClean="0"/>
              <a:t>citizens</a:t>
            </a:r>
            <a:r>
              <a:rPr lang="da-DK" dirty="0" smtClean="0"/>
              <a:t> and professionals to </a:t>
            </a:r>
            <a:r>
              <a:rPr lang="da-DK" dirty="0" err="1" smtClean="0"/>
              <a:t>come</a:t>
            </a:r>
            <a:r>
              <a:rPr lang="da-DK" dirty="0" smtClean="0"/>
              <a:t> to terms with the </a:t>
            </a:r>
            <a:r>
              <a:rPr lang="da-DK" dirty="0" err="1" smtClean="0"/>
              <a:t>intentional</a:t>
            </a:r>
            <a:r>
              <a:rPr lang="da-DK" dirty="0" smtClean="0"/>
              <a:t> </a:t>
            </a:r>
            <a:r>
              <a:rPr lang="da-DK" dirty="0" err="1" smtClean="0"/>
              <a:t>indiscriminate</a:t>
            </a:r>
            <a:r>
              <a:rPr lang="da-DK" dirty="0" smtClean="0"/>
              <a:t> </a:t>
            </a:r>
            <a:r>
              <a:rPr lang="da-DK" dirty="0" err="1" smtClean="0"/>
              <a:t>mass</a:t>
            </a:r>
            <a:r>
              <a:rPr lang="da-DK" dirty="0" smtClean="0"/>
              <a:t> </a:t>
            </a:r>
            <a:r>
              <a:rPr lang="da-DK" dirty="0" err="1" smtClean="0"/>
              <a:t>murder</a:t>
            </a:r>
            <a:r>
              <a:rPr lang="da-DK" baseline="0" dirty="0" smtClean="0"/>
              <a:t> of hundreds of </a:t>
            </a:r>
            <a:r>
              <a:rPr lang="da-DK" baseline="0" dirty="0" err="1" smtClean="0"/>
              <a:t>innocent</a:t>
            </a:r>
            <a:r>
              <a:rPr lang="da-DK" baseline="0" dirty="0" smtClean="0"/>
              <a:t> lives in </a:t>
            </a:r>
            <a:r>
              <a:rPr lang="da-DK" baseline="0" dirty="0" err="1" smtClean="0"/>
              <a:t>our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cities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communities</a:t>
            </a:r>
            <a:r>
              <a:rPr lang="da-DK" baseline="0" dirty="0" smtClean="0"/>
              <a:t>.</a:t>
            </a:r>
          </a:p>
          <a:p>
            <a:r>
              <a:rPr lang="da-DK" baseline="0" dirty="0" err="1" smtClean="0"/>
              <a:t>We’ve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planned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prepared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trained</a:t>
            </a:r>
            <a:r>
              <a:rPr lang="da-DK" baseline="0" dirty="0" smtClean="0"/>
              <a:t> for generations to </a:t>
            </a:r>
            <a:r>
              <a:rPr lang="da-DK" baseline="0" dirty="0" err="1" smtClean="0"/>
              <a:t>manage</a:t>
            </a:r>
            <a:r>
              <a:rPr lang="da-DK" baseline="0" dirty="0" smtClean="0"/>
              <a:t> major </a:t>
            </a:r>
            <a:r>
              <a:rPr lang="da-DK" baseline="0" dirty="0" err="1" smtClean="0"/>
              <a:t>accidents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disasters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despite</a:t>
            </a:r>
            <a:r>
              <a:rPr lang="da-DK" baseline="0" dirty="0" smtClean="0"/>
              <a:t> a long list of terrorist </a:t>
            </a:r>
            <a:r>
              <a:rPr lang="da-DK" baseline="0" dirty="0" err="1" smtClean="0"/>
              <a:t>attacks</a:t>
            </a:r>
            <a:r>
              <a:rPr lang="da-DK" baseline="0" dirty="0" smtClean="0"/>
              <a:t> over the last 15 </a:t>
            </a:r>
            <a:r>
              <a:rPr lang="da-DK" baseline="0" dirty="0" err="1" smtClean="0"/>
              <a:t>years</a:t>
            </a:r>
            <a:r>
              <a:rPr lang="da-DK" baseline="0" dirty="0" smtClean="0"/>
              <a:t> or so, </a:t>
            </a:r>
            <a:r>
              <a:rPr lang="da-DK" baseline="0" dirty="0" err="1" smtClean="0"/>
              <a:t>our</a:t>
            </a:r>
            <a:r>
              <a:rPr lang="da-DK" baseline="0" dirty="0" smtClean="0"/>
              <a:t> EMS systems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still not </a:t>
            </a:r>
            <a:r>
              <a:rPr lang="da-DK" baseline="0" dirty="0" err="1" smtClean="0"/>
              <a:t>geared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coping</a:t>
            </a:r>
            <a:r>
              <a:rPr lang="da-DK" baseline="0" dirty="0" smtClean="0"/>
              <a:t> with </a:t>
            </a:r>
            <a:r>
              <a:rPr lang="da-DK" baseline="0" dirty="0" err="1" smtClean="0"/>
              <a:t>mass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casualty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civilian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shootings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bombings</a:t>
            </a:r>
            <a:r>
              <a:rPr lang="da-DK" baseline="0" dirty="0" smtClean="0"/>
              <a:t>.”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B4EAB-782B-4C32-B74D-59689E0EA434}" type="slidenum">
              <a:rPr lang="tr-TR" altLang="da-DK" smtClean="0"/>
              <a:pPr/>
              <a:t>1</a:t>
            </a:fld>
            <a:endParaRPr lang="tr-TR" altLang="da-DK"/>
          </a:p>
        </p:txBody>
      </p:sp>
    </p:spTree>
    <p:extLst>
      <p:ext uri="{BB962C8B-B14F-4D97-AF65-F5344CB8AC3E}">
        <p14:creationId xmlns:p14="http://schemas.microsoft.com/office/powerpoint/2010/main" val="3017350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Columbine 1999</a:t>
            </a:r>
          </a:p>
          <a:p>
            <a:r>
              <a:rPr lang="da-DK" dirty="0" err="1" smtClean="0"/>
              <a:t>Cumbria</a:t>
            </a:r>
            <a:r>
              <a:rPr lang="da-DK" baseline="0" dirty="0" smtClean="0"/>
              <a:t> 2010</a:t>
            </a:r>
          </a:p>
          <a:p>
            <a:r>
              <a:rPr lang="da-DK" baseline="0" dirty="0" err="1" smtClean="0"/>
              <a:t>Utøya</a:t>
            </a:r>
            <a:r>
              <a:rPr lang="da-DK" baseline="0" dirty="0" smtClean="0"/>
              <a:t> 2011</a:t>
            </a:r>
          </a:p>
          <a:p>
            <a:endParaRPr lang="da-DK" baseline="0" dirty="0" smtClean="0"/>
          </a:p>
          <a:p>
            <a:r>
              <a:rPr lang="da-DK" baseline="0" dirty="0" smtClean="0"/>
              <a:t>More </a:t>
            </a:r>
            <a:r>
              <a:rPr lang="da-DK" baseline="0" dirty="0" err="1" smtClean="0"/>
              <a:t>than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hours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before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access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medical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B4EAB-782B-4C32-B74D-59689E0EA434}" type="slidenum">
              <a:rPr lang="tr-TR" altLang="da-DK" smtClean="0"/>
              <a:pPr/>
              <a:t>2</a:t>
            </a:fld>
            <a:endParaRPr lang="tr-TR" altLang="da-DK"/>
          </a:p>
        </p:txBody>
      </p:sp>
    </p:spTree>
    <p:extLst>
      <p:ext uri="{BB962C8B-B14F-4D97-AF65-F5344CB8AC3E}">
        <p14:creationId xmlns:p14="http://schemas.microsoft.com/office/powerpoint/2010/main" val="221798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Praehospital_UK_PowerPoint_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25650" y="1714500"/>
            <a:ext cx="6553200" cy="2000250"/>
          </a:xfrm>
        </p:spPr>
        <p:txBody>
          <a:bodyPr anchor="t"/>
          <a:lstStyle>
            <a:lvl1pPr>
              <a:defRPr sz="3700" noProof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altLang="da-DK" noProof="1" smtClean="0"/>
              <a:t>Klik for at redigere titeltypografi i masteren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057650"/>
            <a:ext cx="6553200" cy="628650"/>
          </a:xfrm>
        </p:spPr>
        <p:txBody>
          <a:bodyPr/>
          <a:lstStyle>
            <a:lvl1pPr>
              <a:defRPr sz="1600" noProof="1"/>
            </a:lvl1pPr>
          </a:lstStyle>
          <a:p>
            <a:pPr lvl="0"/>
            <a:r>
              <a:rPr lang="da-DK" altLang="da-DK" noProof="1" smtClean="0"/>
              <a:t>Klik for at redigere undertiteltypografien i masteren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724526" y="4800600"/>
            <a:ext cx="2886075" cy="342900"/>
          </a:xfrm>
        </p:spPr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032000" y="4800600"/>
            <a:ext cx="3594100" cy="342900"/>
          </a:xfrm>
        </p:spPr>
        <p:txBody>
          <a:bodyPr/>
          <a:lstStyle>
            <a:lvl1pPr>
              <a:defRPr/>
            </a:lvl1pPr>
          </a:lstStyle>
          <a:p>
            <a:r>
              <a:rPr altLang="da-DK"/>
              <a:t>Titel/beskrivelse (Sidehoved/fod)</a:t>
            </a:r>
            <a:endParaRPr lang="da-DK" altLang="da-DK"/>
          </a:p>
        </p:txBody>
      </p:sp>
      <p:pic>
        <p:nvPicPr>
          <p:cNvPr id="3109" name="Picture 37" descr="KU_Sundhedsvidenskabelige_Fakultet_UK_brev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0551" y="116681"/>
            <a:ext cx="1712913" cy="134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43301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00850" y="628650"/>
            <a:ext cx="1809750" cy="4114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371600" y="628650"/>
            <a:ext cx="5276850" cy="41148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40802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40333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0197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71600" y="1364457"/>
            <a:ext cx="3543300" cy="33789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67300" y="1364457"/>
            <a:ext cx="3543300" cy="33789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0293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7449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9200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67786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186927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69224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Praehospital_UK_PowerPoint_ny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28650"/>
            <a:ext cx="7239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1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64457"/>
            <a:ext cx="7239000" cy="337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1" smtClean="0"/>
              <a:t>Klik for at redigere teksttypografierne i masteren</a:t>
            </a:r>
          </a:p>
          <a:p>
            <a:pPr lvl="1"/>
            <a:r>
              <a:rPr lang="da-DK" altLang="da-DK" noProof="1" smtClean="0"/>
              <a:t>Andet niveau</a:t>
            </a:r>
          </a:p>
          <a:p>
            <a:pPr lvl="2"/>
            <a:r>
              <a:rPr lang="da-DK" altLang="da-DK" noProof="1" smtClean="0"/>
              <a:t>Tredje niveau</a:t>
            </a:r>
          </a:p>
          <a:p>
            <a:pPr lvl="3"/>
            <a:r>
              <a:rPr lang="da-DK" altLang="da-DK" noProof="1" smtClean="0"/>
              <a:t>Fjerde niveau</a:t>
            </a:r>
          </a:p>
          <a:p>
            <a:pPr lvl="4"/>
            <a:r>
              <a:rPr lang="da-DK" altLang="da-DK" noProof="1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8626" y="4800600"/>
            <a:ext cx="31019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4800600"/>
            <a:ext cx="4064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 noProof="1"/>
            </a:lvl1pPr>
          </a:lstStyle>
          <a:p>
            <a:r>
              <a:rPr altLang="da-DK"/>
              <a:t>Titel/beskrivelse (Sidehoved/fod)</a:t>
            </a:r>
            <a:endParaRPr lang="da-DK" altLang="da-DK"/>
          </a:p>
        </p:txBody>
      </p: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4603750" y="188119"/>
            <a:ext cx="4552950" cy="458391"/>
            <a:chOff x="2928" y="74"/>
            <a:chExt cx="2868" cy="385"/>
          </a:xfrm>
        </p:grpSpPr>
        <p:sp>
          <p:nvSpPr>
            <p:cNvPr id="1066" name="Line 42"/>
            <p:cNvSpPr>
              <a:spLocks noChangeShapeType="1"/>
            </p:cNvSpPr>
            <p:nvPr userDrawn="1"/>
          </p:nvSpPr>
          <p:spPr bwMode="auto">
            <a:xfrm flipH="1">
              <a:off x="2934" y="433"/>
              <a:ext cx="2862" cy="0"/>
            </a:xfrm>
            <a:prstGeom prst="line">
              <a:avLst/>
            </a:prstGeom>
            <a:noFill/>
            <a:ln w="6350">
              <a:solidFill>
                <a:srgbClr val="2A216A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-111" charset="0"/>
                <a:ea typeface="ヒラギノ角ゴ Pro W3" pitchFamily="-111" charset="-128"/>
                <a:cs typeface="ヒラギノ角ゴ Pro W3" pitchFamily="-111" charset="-128"/>
              </a:endParaRPr>
            </a:p>
          </p:txBody>
        </p:sp>
        <p:pic>
          <p:nvPicPr>
            <p:cNvPr id="1054" name="Picture 45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" y="74"/>
              <a:ext cx="278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5" name="Picture 31" descr="Sundhedsvidenskabelige_Fakultet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78"/>
              <a:ext cx="2029" cy="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34" charset="0"/>
          <a:ea typeface="ヒラギノ角ゴ Pro W3" pitchFamily="1" charset="-128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rgbClr val="80BEB3"/>
        </a:buClr>
        <a:buSzPct val="110000"/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68350" indent="-285750" algn="l" rtl="0" fontAlgn="base">
        <a:spcBef>
          <a:spcPct val="20000"/>
        </a:spcBef>
        <a:spcAft>
          <a:spcPct val="0"/>
        </a:spcAft>
        <a:buFont typeface="Times" pitchFamily="1" charset="0"/>
        <a:buChar char="•"/>
        <a:defRPr sz="2000">
          <a:solidFill>
            <a:srgbClr val="404040"/>
          </a:solidFill>
          <a:latin typeface="+mn-lt"/>
          <a:ea typeface="+mn-ea"/>
        </a:defRPr>
      </a:lvl2pPr>
      <a:lvl3pPr marL="118745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rgbClr val="404040"/>
          </a:solidFill>
          <a:latin typeface="+mn-lt"/>
          <a:ea typeface="+mn-ea"/>
        </a:defRPr>
      </a:lvl3pPr>
      <a:lvl4pPr marL="1606550" indent="-228600" algn="l" rtl="0" fontAlgn="base">
        <a:spcBef>
          <a:spcPct val="20000"/>
        </a:spcBef>
        <a:spcAft>
          <a:spcPct val="0"/>
        </a:spcAft>
        <a:buChar char="&gt;"/>
        <a:defRPr sz="1600">
          <a:solidFill>
            <a:srgbClr val="40404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25649" y="2099608"/>
            <a:ext cx="6864000" cy="1615142"/>
          </a:xfrm>
        </p:spPr>
        <p:txBody>
          <a:bodyPr/>
          <a:lstStyle/>
          <a:p>
            <a:r>
              <a:rPr lang="da-DK" sz="3200" dirty="0" smtClean="0"/>
              <a:t>TEMS - </a:t>
            </a:r>
            <a:r>
              <a:rPr lang="da-DK" sz="3200" dirty="0" err="1" smtClean="0"/>
              <a:t>Tactical</a:t>
            </a:r>
            <a:r>
              <a:rPr lang="da-DK" sz="3200" dirty="0" smtClean="0"/>
              <a:t> Emergency </a:t>
            </a:r>
            <a:br>
              <a:rPr lang="da-DK" sz="3200" dirty="0" smtClean="0"/>
            </a:br>
            <a:r>
              <a:rPr lang="da-DK" sz="3200" dirty="0" smtClean="0"/>
              <a:t>Medical Services</a:t>
            </a:r>
            <a:br>
              <a:rPr lang="da-DK" sz="3200" dirty="0" smtClean="0"/>
            </a:br>
            <a:r>
              <a:rPr lang="da-DK" sz="3200" b="0" dirty="0" smtClean="0"/>
              <a:t>A new </a:t>
            </a:r>
            <a:r>
              <a:rPr lang="da-DK" sz="3200" b="0" dirty="0" err="1" smtClean="0"/>
              <a:t>path</a:t>
            </a:r>
            <a:r>
              <a:rPr lang="da-DK" sz="3200" b="0" dirty="0" smtClean="0"/>
              <a:t> </a:t>
            </a:r>
            <a:r>
              <a:rPr lang="da-DK" sz="3200" b="0" dirty="0" err="1" smtClean="0"/>
              <a:t>we</a:t>
            </a:r>
            <a:r>
              <a:rPr lang="da-DK" sz="3200" b="0" dirty="0" smtClean="0"/>
              <a:t> </a:t>
            </a:r>
            <a:r>
              <a:rPr lang="da-DK" sz="3200" b="0" dirty="0" err="1" smtClean="0"/>
              <a:t>need</a:t>
            </a:r>
            <a:r>
              <a:rPr lang="da-DK" sz="3200" b="0" dirty="0" smtClean="0"/>
              <a:t> to </a:t>
            </a:r>
            <a:r>
              <a:rPr lang="da-DK" sz="3200" b="0" dirty="0" err="1" smtClean="0"/>
              <a:t>implement</a:t>
            </a:r>
            <a:r>
              <a:rPr lang="da-DK" sz="3200" b="0" dirty="0" smtClean="0"/>
              <a:t>?</a:t>
            </a:r>
            <a:endParaRPr lang="da-DK" sz="3200" b="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032000" y="4069344"/>
            <a:ext cx="6553200" cy="736006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 smtClean="0">
                <a:solidFill>
                  <a:schemeClr val="tx1"/>
                </a:solidFill>
              </a:rPr>
              <a:t>Peter Anthony </a:t>
            </a:r>
            <a:r>
              <a:rPr lang="da-DK" sz="2000" b="1" dirty="0" err="1" smtClean="0">
                <a:solidFill>
                  <a:schemeClr val="tx1"/>
                </a:solidFill>
              </a:rPr>
              <a:t>Berlac</a:t>
            </a:r>
            <a:endParaRPr 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Medical </a:t>
            </a:r>
            <a:r>
              <a:rPr lang="da-DK" sz="1800" dirty="0" err="1" smtClean="0">
                <a:solidFill>
                  <a:schemeClr val="tx1"/>
                </a:solidFill>
              </a:rPr>
              <a:t>Director</a:t>
            </a: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Emergency Medical Services Copenhagen</a:t>
            </a:r>
            <a:endParaRPr 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8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smtClean="0"/>
              <a:t>Dilemma: time </a:t>
            </a:r>
            <a:r>
              <a:rPr lang="da-DK" sz="2400" dirty="0" err="1" smtClean="0"/>
              <a:t>critical</a:t>
            </a:r>
            <a:r>
              <a:rPr lang="da-DK" sz="2400" dirty="0" smtClean="0"/>
              <a:t> injuries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71599" y="1587703"/>
            <a:ext cx="7506819" cy="3155747"/>
          </a:xfrm>
        </p:spPr>
        <p:txBody>
          <a:bodyPr/>
          <a:lstStyle/>
          <a:p>
            <a:r>
              <a:rPr lang="da-DK" sz="2000" dirty="0" smtClean="0"/>
              <a:t>Massive </a:t>
            </a:r>
            <a:r>
              <a:rPr lang="da-DK" sz="2000" dirty="0" err="1" smtClean="0"/>
              <a:t>haemorrhage</a:t>
            </a:r>
            <a:r>
              <a:rPr lang="da-DK" sz="2000" dirty="0" smtClean="0"/>
              <a:t> major </a:t>
            </a:r>
            <a:r>
              <a:rPr lang="da-DK" sz="2000" dirty="0" err="1" smtClean="0"/>
              <a:t>cause</a:t>
            </a:r>
            <a:r>
              <a:rPr lang="da-DK" sz="2000" dirty="0" smtClean="0"/>
              <a:t> of </a:t>
            </a:r>
            <a:r>
              <a:rPr lang="da-DK" sz="2000" dirty="0" err="1" smtClean="0"/>
              <a:t>death</a:t>
            </a:r>
            <a:r>
              <a:rPr lang="da-DK" sz="2000" dirty="0" smtClean="0"/>
              <a:t> in </a:t>
            </a:r>
            <a:r>
              <a:rPr lang="da-DK" sz="2000" dirty="0" err="1" smtClean="0"/>
              <a:t>mass</a:t>
            </a:r>
            <a:r>
              <a:rPr lang="da-DK" sz="2000" dirty="0" smtClean="0"/>
              <a:t> </a:t>
            </a:r>
            <a:r>
              <a:rPr lang="da-DK" sz="2000" dirty="0" err="1" smtClean="0"/>
              <a:t>shootings</a:t>
            </a:r>
            <a:endParaRPr lang="da-DK" sz="2000" dirty="0"/>
          </a:p>
          <a:p>
            <a:endParaRPr lang="da-DK" sz="2000" dirty="0"/>
          </a:p>
          <a:p>
            <a:r>
              <a:rPr lang="da-DK" sz="2000" dirty="0" err="1" smtClean="0"/>
              <a:t>Extensive</a:t>
            </a:r>
            <a:r>
              <a:rPr lang="da-DK" sz="2000" dirty="0" smtClean="0"/>
              <a:t> </a:t>
            </a:r>
            <a:r>
              <a:rPr lang="da-DK" sz="2000" dirty="0" err="1" smtClean="0"/>
              <a:t>delays</a:t>
            </a:r>
            <a:r>
              <a:rPr lang="da-DK" sz="2000" dirty="0" smtClean="0"/>
              <a:t> in EMS </a:t>
            </a:r>
            <a:r>
              <a:rPr lang="da-DK" sz="2000" dirty="0" err="1" smtClean="0"/>
              <a:t>reaching</a:t>
            </a:r>
            <a:r>
              <a:rPr lang="da-DK" sz="2000" dirty="0" smtClean="0"/>
              <a:t> patients due to </a:t>
            </a:r>
            <a:r>
              <a:rPr lang="da-DK" sz="2000" dirty="0" err="1" smtClean="0"/>
              <a:t>persisting</a:t>
            </a:r>
            <a:r>
              <a:rPr lang="da-DK" sz="2000" dirty="0" smtClean="0"/>
              <a:t> </a:t>
            </a:r>
            <a:r>
              <a:rPr lang="da-DK" sz="2000" dirty="0" err="1" smtClean="0"/>
              <a:t>threat</a:t>
            </a:r>
            <a:r>
              <a:rPr lang="da-DK" sz="2000" dirty="0" smtClean="0"/>
              <a:t> or police </a:t>
            </a:r>
            <a:r>
              <a:rPr lang="da-DK" sz="2000" dirty="0" err="1" smtClean="0"/>
              <a:t>inability</a:t>
            </a:r>
            <a:r>
              <a:rPr lang="da-DK" sz="2000" dirty="0" smtClean="0"/>
              <a:t> to </a:t>
            </a:r>
            <a:r>
              <a:rPr lang="da-DK" sz="2000" dirty="0" err="1" smtClean="0"/>
              <a:t>guarantee</a:t>
            </a:r>
            <a:r>
              <a:rPr lang="da-DK" sz="2000" dirty="0" smtClean="0"/>
              <a:t> EMS </a:t>
            </a:r>
            <a:r>
              <a:rPr lang="da-DK" sz="2000" dirty="0" err="1" smtClean="0"/>
              <a:t>safety</a:t>
            </a:r>
            <a:endParaRPr lang="da-DK" sz="2000" dirty="0" smtClean="0"/>
          </a:p>
          <a:p>
            <a:pPr marL="3200400" lvl="7" indent="0">
              <a:buNone/>
            </a:pPr>
            <a:endParaRPr lang="da-DK" sz="2000" dirty="0" smtClean="0"/>
          </a:p>
          <a:p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  <p:pic>
        <p:nvPicPr>
          <p:cNvPr id="5" name="Billed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2354" y="3302981"/>
            <a:ext cx="2641421" cy="173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0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 err="1" smtClean="0"/>
              <a:t>Take</a:t>
            </a:r>
            <a:r>
              <a:rPr lang="da-DK" sz="2400" dirty="0" smtClean="0"/>
              <a:t> </a:t>
            </a:r>
            <a:r>
              <a:rPr lang="da-DK" sz="2400" dirty="0" err="1" smtClean="0"/>
              <a:t>home</a:t>
            </a:r>
            <a:r>
              <a:rPr lang="da-DK" sz="2400" dirty="0" smtClean="0"/>
              <a:t> </a:t>
            </a:r>
            <a:r>
              <a:rPr lang="da-DK" sz="2400" dirty="0" err="1" smtClean="0"/>
              <a:t>messages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71600" y="1578507"/>
            <a:ext cx="7637384" cy="3164944"/>
          </a:xfrm>
        </p:spPr>
        <p:txBody>
          <a:bodyPr/>
          <a:lstStyle/>
          <a:p>
            <a:r>
              <a:rPr lang="da-DK" sz="2000" dirty="0" err="1" smtClean="0"/>
              <a:t>Unconventional</a:t>
            </a:r>
            <a:r>
              <a:rPr lang="da-DK" sz="2000" dirty="0" smtClean="0"/>
              <a:t> </a:t>
            </a:r>
            <a:r>
              <a:rPr lang="da-DK" sz="2000" dirty="0" err="1" smtClean="0"/>
              <a:t>attacks</a:t>
            </a:r>
            <a:r>
              <a:rPr lang="da-DK" sz="2000" dirty="0" smtClean="0"/>
              <a:t> </a:t>
            </a:r>
            <a:r>
              <a:rPr lang="da-DK" sz="2000" dirty="0" err="1" smtClean="0"/>
              <a:t>cannot</a:t>
            </a:r>
            <a:r>
              <a:rPr lang="da-DK" sz="2000" dirty="0" smtClean="0"/>
              <a:t> </a:t>
            </a:r>
            <a:r>
              <a:rPr lang="da-DK" sz="2000" dirty="0" err="1" smtClean="0"/>
              <a:t>be</a:t>
            </a:r>
            <a:r>
              <a:rPr lang="da-DK" sz="2000" dirty="0" smtClean="0"/>
              <a:t> managed </a:t>
            </a:r>
            <a:r>
              <a:rPr lang="da-DK" sz="2000" dirty="0" err="1" smtClean="0"/>
              <a:t>conventionally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err="1" smtClean="0"/>
              <a:t>Casualties</a:t>
            </a:r>
            <a:r>
              <a:rPr lang="da-DK" sz="2000" dirty="0" smtClean="0"/>
              <a:t> die from </a:t>
            </a:r>
            <a:r>
              <a:rPr lang="da-DK" sz="2000" dirty="0" err="1" smtClean="0"/>
              <a:t>potentially</a:t>
            </a:r>
            <a:r>
              <a:rPr lang="da-DK" sz="2000" dirty="0" smtClean="0"/>
              <a:t> </a:t>
            </a:r>
            <a:r>
              <a:rPr lang="da-DK" sz="2000" dirty="0" err="1" smtClean="0"/>
              <a:t>salvageable</a:t>
            </a:r>
            <a:r>
              <a:rPr lang="da-DK" sz="2000" dirty="0" smtClean="0"/>
              <a:t> time-</a:t>
            </a:r>
            <a:r>
              <a:rPr lang="da-DK" sz="2000" dirty="0" err="1" smtClean="0"/>
              <a:t>critical</a:t>
            </a:r>
            <a:r>
              <a:rPr lang="da-DK" sz="2000" dirty="0" smtClean="0"/>
              <a:t> </a:t>
            </a:r>
            <a:r>
              <a:rPr lang="da-DK" sz="2000" dirty="0" err="1" smtClean="0"/>
              <a:t>wounds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EMS </a:t>
            </a:r>
            <a:r>
              <a:rPr lang="da-DK" sz="2000" dirty="0" err="1" smtClean="0"/>
              <a:t>can</a:t>
            </a:r>
            <a:r>
              <a:rPr lang="da-DK" sz="2000" dirty="0" smtClean="0"/>
              <a:t> </a:t>
            </a:r>
            <a:r>
              <a:rPr lang="da-DK" sz="2000" dirty="0" err="1" smtClean="0"/>
              <a:t>no</a:t>
            </a:r>
            <a:r>
              <a:rPr lang="da-DK" sz="2000" dirty="0" smtClean="0"/>
              <a:t> longer ”sit on the </a:t>
            </a:r>
            <a:r>
              <a:rPr lang="da-DK" sz="2000" dirty="0" err="1" smtClean="0"/>
              <a:t>fence</a:t>
            </a:r>
            <a:r>
              <a:rPr lang="da-DK" sz="2000" dirty="0" smtClean="0"/>
              <a:t>” </a:t>
            </a:r>
            <a:r>
              <a:rPr lang="mr-IN" sz="2000" dirty="0" smtClean="0"/>
              <a:t>–</a:t>
            </a:r>
            <a:r>
              <a:rPr lang="da-DK" sz="2000" dirty="0" smtClean="0"/>
              <a:t> public </a:t>
            </a:r>
            <a:r>
              <a:rPr lang="da-DK" sz="2000" dirty="0" err="1" smtClean="0"/>
              <a:t>demand</a:t>
            </a:r>
            <a:r>
              <a:rPr lang="da-DK" sz="2000" dirty="0" smtClean="0"/>
              <a:t> for </a:t>
            </a:r>
            <a:r>
              <a:rPr lang="da-DK" sz="2000" dirty="0" err="1" smtClean="0"/>
              <a:t>risk</a:t>
            </a:r>
            <a:r>
              <a:rPr lang="da-DK" sz="2000" dirty="0" smtClean="0"/>
              <a:t> </a:t>
            </a:r>
            <a:r>
              <a:rPr lang="da-DK" sz="2000" dirty="0" err="1" smtClean="0"/>
              <a:t>willingness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err="1" smtClean="0"/>
              <a:t>Need</a:t>
            </a:r>
            <a:r>
              <a:rPr lang="da-DK" sz="2000" dirty="0" smtClean="0"/>
              <a:t> for </a:t>
            </a:r>
            <a:r>
              <a:rPr lang="da-DK" sz="2000" dirty="0" err="1" smtClean="0"/>
              <a:t>Tactical</a:t>
            </a:r>
            <a:r>
              <a:rPr lang="da-DK" sz="2000" dirty="0" smtClean="0"/>
              <a:t> EMS in </a:t>
            </a:r>
            <a:r>
              <a:rPr lang="da-DK" sz="2000" dirty="0" err="1" smtClean="0"/>
              <a:t>insecure</a:t>
            </a:r>
            <a:r>
              <a:rPr lang="da-DK" sz="2000" dirty="0" smtClean="0"/>
              <a:t> </a:t>
            </a:r>
            <a:r>
              <a:rPr lang="da-DK" sz="2000" smtClean="0"/>
              <a:t>environments</a:t>
            </a:r>
            <a:endParaRPr lang="da-DK" sz="20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altLang="da-DK" smtClean="0"/>
              <a:t>Emergency Medical Services, University of Copenhagen</a:t>
            </a:r>
            <a:endParaRPr lang="da-DK" altLang="da-DK" noProof="1"/>
          </a:p>
        </p:txBody>
      </p:sp>
    </p:spTree>
    <p:extLst>
      <p:ext uri="{BB962C8B-B14F-4D97-AF65-F5344CB8AC3E}">
        <p14:creationId xmlns:p14="http://schemas.microsoft.com/office/powerpoint/2010/main" val="173306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RU">
  <a:themeElements>
    <a:clrScheme name="">
      <a:dk1>
        <a:srgbClr val="404040"/>
      </a:dk1>
      <a:lt1>
        <a:srgbClr val="FFFFFF"/>
      </a:lt1>
      <a:dk2>
        <a:srgbClr val="404040"/>
      </a:dk2>
      <a:lt2>
        <a:srgbClr val="000000"/>
      </a:lt2>
      <a:accent1>
        <a:srgbClr val="6DB2BB"/>
      </a:accent1>
      <a:accent2>
        <a:srgbClr val="DFEEEF"/>
      </a:accent2>
      <a:accent3>
        <a:srgbClr val="FFFFFF"/>
      </a:accent3>
      <a:accent4>
        <a:srgbClr val="353535"/>
      </a:accent4>
      <a:accent5>
        <a:srgbClr val="BAD5DA"/>
      </a:accent5>
      <a:accent6>
        <a:srgbClr val="CAD8D9"/>
      </a:accent6>
      <a:hlink>
        <a:srgbClr val="F3FAFA"/>
      </a:hlink>
      <a:folHlink>
        <a:srgbClr val="808080"/>
      </a:folHlink>
    </a:clrScheme>
    <a:fontScheme name="HRU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da-DK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da-DK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HRU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211</Words>
  <Application>Microsoft Macintosh PowerPoint</Application>
  <PresentationFormat>Skærmshow (16:9)</PresentationFormat>
  <Paragraphs>29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HRU</vt:lpstr>
      <vt:lpstr>TEMS - Tactical Emergency  Medical Services A new path we need to implement?</vt:lpstr>
      <vt:lpstr>Dilemma: time critical injuries</vt:lpstr>
      <vt:lpstr>Take home messages</vt:lpstr>
    </vt:vector>
  </TitlesOfParts>
  <Manager/>
  <Company>Region Hovedstaden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TEMS</dc:title>
  <dc:subject/>
  <dc:creator>BERLAC</dc:creator>
  <cp:keywords/>
  <dc:description/>
  <cp:lastModifiedBy>Peter Anthony Berlac</cp:lastModifiedBy>
  <cp:revision>77</cp:revision>
  <dcterms:created xsi:type="dcterms:W3CDTF">2011-12-08T09:57:25Z</dcterms:created>
  <dcterms:modified xsi:type="dcterms:W3CDTF">2017-09-16T07:23:22Z</dcterms:modified>
  <cp:category/>
</cp:coreProperties>
</file>