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2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8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0C349-A0DB-49AA-B6ED-2C61157678C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DDC96-9990-4F1D-AA34-84C5627E79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Thank you</a:t>
            </a:r>
            <a:r>
              <a:rPr lang="en-US" sz="1800" baseline="0" dirty="0" smtClean="0"/>
              <a:t> for the opportunity to talk about the patient safety tool, the Early Warning Score, and about the evidence for reduced in-hospital and unexpected mortality when using EWS in the general ward setting.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 smtClean="0"/>
              <a:t>During my presentation I will refer to a study conducted in collaboration between Lund University, Sweden and </a:t>
            </a:r>
            <a:r>
              <a:rPr lang="en-US" sz="1800" baseline="0" dirty="0" err="1" smtClean="0"/>
              <a:t>Hvidovre</a:t>
            </a:r>
            <a:r>
              <a:rPr lang="en-US" sz="1800" baseline="0" dirty="0" smtClean="0"/>
              <a:t> university hospital, Copenhagen, DENMARK</a:t>
            </a:r>
            <a:endParaRPr lang="en-US" sz="1800" dirty="0" smtClean="0"/>
          </a:p>
          <a:p>
            <a:pPr eaLnBrk="1" hangingPunct="1">
              <a:spcBef>
                <a:spcPct val="0"/>
              </a:spcBef>
            </a:pPr>
            <a:endParaRPr lang="da-DK" altLang="da-DK" sz="1800" dirty="0" smtClean="0"/>
          </a:p>
        </p:txBody>
      </p:sp>
      <p:sp>
        <p:nvSpPr>
          <p:cNvPr id="245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06F531-BA0C-45CB-9F44-34E3952E6E9C}" type="slidenum">
              <a:rPr lang="da-DK" altLang="da-DK"/>
              <a:pPr eaLnBrk="1" hangingPunct="1">
                <a:spcBef>
                  <a:spcPct val="0"/>
                </a:spcBef>
              </a:pPr>
              <a:t>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3403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aseline="0" dirty="0" smtClean="0"/>
              <a:t> I would like you to imagine the general ward setting. The very serious adverse events that might take place here are: the cardiac arrest or unexpected death – found dead - or severe deterioration followed by transfer to the ICU   </a:t>
            </a:r>
            <a:endParaRPr lang="en-US" sz="18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7B25F-14D9-440C-9788-A6C227F9AF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57895A-0BF7-4CB6-B1D1-5F142C522CE3}" type="slidenum">
              <a:rPr lang="da-DK" altLang="da-DK" smtClean="0"/>
              <a:pPr>
                <a:spcBef>
                  <a:spcPct val="0"/>
                </a:spcBef>
              </a:pPr>
              <a:t>4</a:t>
            </a:fld>
            <a:endParaRPr lang="da-DK" altLang="da-DK" smtClean="0"/>
          </a:p>
        </p:txBody>
      </p:sp>
    </p:spTree>
    <p:extLst>
      <p:ext uri="{BB962C8B-B14F-4D97-AF65-F5344CB8AC3E}">
        <p14:creationId xmlns:p14="http://schemas.microsoft.com/office/powerpoint/2010/main" val="296602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3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0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7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9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1410-618F-4C72-83C6-B6D55E5372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B657-69E7-488F-B76C-AB81CFB524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4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0223" y="1480437"/>
            <a:ext cx="8782788" cy="384664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4400" dirty="0"/>
              <a:t>In-hospital patient safety</a:t>
            </a:r>
            <a:br>
              <a:rPr lang="en-US" sz="4400" dirty="0"/>
            </a:br>
            <a:r>
              <a:rPr lang="da-DK" sz="2800" dirty="0"/>
              <a:t/>
            </a:r>
            <a:br>
              <a:rPr lang="da-DK" sz="2800" dirty="0"/>
            </a:br>
            <a:r>
              <a:rPr lang="da-DK" sz="2800" b="1" dirty="0"/>
              <a:t>H</a:t>
            </a:r>
            <a:r>
              <a:rPr lang="da-DK" sz="2800" b="1" dirty="0" smtClean="0"/>
              <a:t>ard </a:t>
            </a:r>
            <a:r>
              <a:rPr lang="da-DK" sz="2800" b="1" dirty="0" err="1"/>
              <a:t>evidence</a:t>
            </a:r>
            <a:r>
              <a:rPr lang="da-DK" sz="2800" b="1" dirty="0"/>
              <a:t> for </a:t>
            </a:r>
            <a:r>
              <a:rPr lang="da-DK" sz="2800" b="1" dirty="0" err="1" smtClean="0"/>
              <a:t>reduced</a:t>
            </a:r>
            <a:r>
              <a:rPr lang="da-DK" sz="2800" b="1" dirty="0" smtClean="0"/>
              <a:t> in-hospital and </a:t>
            </a:r>
            <a:r>
              <a:rPr lang="da-DK" sz="2800" b="1" dirty="0" err="1" smtClean="0"/>
              <a:t>unexpected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mortality</a:t>
            </a:r>
            <a:r>
              <a:rPr lang="da-DK" sz="2800" b="1" dirty="0" smtClean="0"/>
              <a:t/>
            </a:r>
            <a:br>
              <a:rPr lang="da-DK" sz="2800" b="1" dirty="0" smtClean="0"/>
            </a:br>
            <a:r>
              <a:rPr lang="en-GB" sz="2800" b="1" dirty="0" smtClean="0"/>
              <a:t>by </a:t>
            </a:r>
            <a:r>
              <a:rPr lang="en-GB" sz="2800" b="1" dirty="0"/>
              <a:t>systematic use </a:t>
            </a:r>
            <a:r>
              <a:rPr lang="en-GB" sz="2800" b="1" dirty="0" smtClean="0"/>
              <a:t>of</a:t>
            </a:r>
            <a:br>
              <a:rPr lang="en-GB" sz="2800" b="1" dirty="0" smtClean="0"/>
            </a:br>
            <a:r>
              <a:rPr lang="en-GB" sz="2800" b="1" dirty="0" smtClean="0"/>
              <a:t> </a:t>
            </a:r>
            <a:r>
              <a:rPr lang="en-GB" sz="2800" b="1" dirty="0"/>
              <a:t>E</a:t>
            </a:r>
            <a:r>
              <a:rPr lang="en-GB" sz="2800" b="1" dirty="0" smtClean="0"/>
              <a:t>arly Warning Scoring 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en-GB" sz="2800" dirty="0"/>
              <a:t> 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en-GB" sz="2800" dirty="0"/>
              <a:t> </a:t>
            </a:r>
            <a:r>
              <a:rPr lang="da-DK" sz="2800" dirty="0"/>
              <a:t/>
            </a:r>
            <a:br>
              <a:rPr lang="da-DK" sz="2800" dirty="0"/>
            </a:b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348521" y="4323927"/>
            <a:ext cx="6853382" cy="15947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Gitte Bunkenborg, </a:t>
            </a:r>
            <a:r>
              <a:rPr lang="en-GB" dirty="0" smtClean="0"/>
              <a:t>ICRN, PhD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Head of Nursing Research</a:t>
            </a:r>
          </a:p>
          <a:p>
            <a:pPr>
              <a:defRPr/>
            </a:pPr>
            <a:endParaRPr lang="en-GB" dirty="0" smtClean="0"/>
          </a:p>
        </p:txBody>
      </p:sp>
      <p:pic>
        <p:nvPicPr>
          <p:cNvPr id="6148" name="Picture 1032" descr="Logo_Hvidovre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700" y="5767388"/>
            <a:ext cx="19446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031" descr="1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6" y="5677077"/>
            <a:ext cx="1931988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836" y="4715577"/>
            <a:ext cx="353377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Patient safety Issues – ADVERSE EVENTS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4294967295"/>
          </p:nvPr>
        </p:nvSpPr>
        <p:spPr>
          <a:xfrm>
            <a:off x="245203" y="1416677"/>
            <a:ext cx="11369420" cy="43632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GB" sz="2400" b="1" dirty="0"/>
              <a:t>Patients may be at risk of unexpected death during hospital </a:t>
            </a:r>
            <a:r>
              <a:rPr lang="en-GB" sz="2400" b="1" dirty="0" smtClean="0"/>
              <a:t>stay due to poor clinical monitoring </a:t>
            </a:r>
            <a:endParaRPr lang="en-GB" sz="2400" b="1" dirty="0"/>
          </a:p>
          <a:p>
            <a:pPr marL="0" indent="0">
              <a:buNone/>
              <a:defRPr/>
            </a:pPr>
            <a:endParaRPr lang="en-GB" sz="2400" b="1" dirty="0" smtClean="0"/>
          </a:p>
          <a:p>
            <a:pPr marL="0" indent="0">
              <a:buNone/>
              <a:defRPr/>
            </a:pPr>
            <a:endParaRPr lang="en-GB" sz="2400" b="1" dirty="0"/>
          </a:p>
          <a:p>
            <a:pPr marL="0" indent="0">
              <a:buNone/>
              <a:defRPr/>
            </a:pPr>
            <a:endParaRPr lang="en-GB" sz="2400" b="1" dirty="0" smtClean="0"/>
          </a:p>
          <a:p>
            <a:pPr marL="0" indent="0">
              <a:buNone/>
              <a:defRPr/>
            </a:pPr>
            <a:endParaRPr lang="en-GB" sz="2400" b="1" dirty="0"/>
          </a:p>
          <a:p>
            <a:pPr marL="457200" lvl="1" indent="0">
              <a:buNone/>
            </a:pPr>
            <a:endParaRPr lang="en-GB" altLang="da-DK" dirty="0" smtClean="0"/>
          </a:p>
          <a:p>
            <a:pPr marL="457200" lvl="1" indent="0">
              <a:buNone/>
            </a:pPr>
            <a:endParaRPr lang="en-GB" altLang="da-DK" dirty="0" smtClean="0"/>
          </a:p>
          <a:p>
            <a:pPr marL="457200" lvl="1" indent="0">
              <a:buNone/>
            </a:pPr>
            <a:endParaRPr lang="en-GB" altLang="da-DK" dirty="0"/>
          </a:p>
          <a:p>
            <a:pPr marL="457200" lvl="1" indent="0">
              <a:buNone/>
            </a:pPr>
            <a:r>
              <a:rPr lang="en-GB" altLang="da-DK" dirty="0" smtClean="0"/>
              <a:t>The </a:t>
            </a:r>
            <a:r>
              <a:rPr lang="en-GB" altLang="da-DK" dirty="0"/>
              <a:t>incidence of unexpected death:1.6-2.08/1000 admissions</a:t>
            </a:r>
          </a:p>
          <a:p>
            <a:pPr marL="457200" lvl="1" indent="0">
              <a:buNone/>
            </a:pPr>
            <a:r>
              <a:rPr lang="en-GB" altLang="da-DK" dirty="0"/>
              <a:t>The incidence of cardiac arrests:1.2/1000 admissions</a:t>
            </a:r>
          </a:p>
          <a:p>
            <a:pPr marL="0" indent="0">
              <a:buNone/>
              <a:defRPr/>
            </a:pPr>
            <a:endParaRPr lang="en-GB" sz="2400" b="1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82" y="2453343"/>
            <a:ext cx="3165828" cy="21259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8630" y="2497121"/>
            <a:ext cx="3472524" cy="208338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8074" y="2453343"/>
            <a:ext cx="3196549" cy="2127158"/>
          </a:xfrm>
          <a:prstGeom prst="rect">
            <a:avLst/>
          </a:prstGeom>
        </p:spPr>
      </p:pic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4A7-9936-45AF-A8CB-5A97D2BCD623}" type="datetime1">
              <a:rPr lang="en-GB" smtClean="0"/>
              <a:t>06/09/2017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Early Warning Score  SSAI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793-B520-4444-B109-FA826C121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WARNING SCORE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EWS is a tool for the detection of deterioration. Evidence of its ability to predict cardiac arrest is strong, and more evidence in this area is on its way.</a:t>
            </a:r>
          </a:p>
          <a:p>
            <a:r>
              <a:rPr lang="en-US" dirty="0" smtClean="0"/>
              <a:t>However, the effect on in-hospital mortality depends on how this tool is perceived and used by the </a:t>
            </a:r>
            <a:r>
              <a:rPr lang="en-US" dirty="0" err="1" smtClean="0"/>
              <a:t>interprofessional</a:t>
            </a:r>
            <a:r>
              <a:rPr lang="en-US" dirty="0" smtClean="0"/>
              <a:t> team responsible for the patient day and night, and how the EWS scores are interpreted together with clinical observations and knowledge of the individual patient.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760" y="3255873"/>
            <a:ext cx="5693911" cy="299252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22531" name="Pladsholder til indhold 2"/>
          <p:cNvSpPr>
            <a:spLocks noGrp="1"/>
          </p:cNvSpPr>
          <p:nvPr>
            <p:ph sz="quarter" idx="4294967295"/>
          </p:nvPr>
        </p:nvSpPr>
        <p:spPr>
          <a:xfrm>
            <a:off x="838200" y="1606851"/>
            <a:ext cx="8369121" cy="36390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da-DK" dirty="0"/>
              <a:t>Systematic and </a:t>
            </a:r>
            <a:r>
              <a:rPr lang="en-US" altLang="da-DK" dirty="0" err="1"/>
              <a:t>interprofessional</a:t>
            </a:r>
            <a:r>
              <a:rPr lang="en-US" altLang="da-DK" dirty="0"/>
              <a:t> monitoring of general ward patients, based on early warning scoring, </a:t>
            </a:r>
            <a:r>
              <a:rPr lang="en-GB" altLang="da-DK" dirty="0"/>
              <a:t>accompanied by teaching, training, and optimization of communication and collaboration, </a:t>
            </a:r>
            <a:r>
              <a:rPr lang="en-GB" altLang="da-DK" b="1" dirty="0"/>
              <a:t>may significantly reduce unexpected in-hospital </a:t>
            </a:r>
            <a:r>
              <a:rPr lang="en-GB" altLang="da-DK" b="1" dirty="0" smtClean="0"/>
              <a:t>mortality</a:t>
            </a:r>
          </a:p>
          <a:p>
            <a:pPr marL="0" indent="0">
              <a:buNone/>
              <a:defRPr/>
            </a:pPr>
            <a:endParaRPr lang="en-GB" altLang="da-DK" b="1" dirty="0"/>
          </a:p>
          <a:p>
            <a:pPr marL="0" indent="0">
              <a:buNone/>
              <a:defRPr/>
            </a:pPr>
            <a:endParaRPr lang="en-GB" altLang="da-DK" sz="2400" b="1" dirty="0"/>
          </a:p>
        </p:txBody>
      </p:sp>
      <p:sp>
        <p:nvSpPr>
          <p:cNvPr id="52230" name="Pladsholder til diasnumm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409114" y="5883276"/>
            <a:ext cx="573087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13F32F5-A320-44BF-A52C-862FE3DC1BAE}" type="slidenum">
              <a:rPr lang="da-DK" altLang="da-DK" sz="1000">
                <a:solidFill>
                  <a:srgbClr val="A7A399"/>
                </a:solidFill>
                <a:latin typeface="Verdan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a-DK" altLang="da-DK" sz="1000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6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275</Words>
  <Application>Microsoft Office PowerPoint</Application>
  <PresentationFormat>Widescreen</PresentationFormat>
  <Paragraphs>30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Office-tema</vt:lpstr>
      <vt:lpstr>            In-hospital patient safety  Hard evidence for reduced in-hospital and unexpected mortality by systematic use of  Early Warning Scoring      </vt:lpstr>
      <vt:lpstr>Patient safety Issues – ADVERSE EVENTS</vt:lpstr>
      <vt:lpstr>EARLY WARNING SCORE</vt:lpstr>
      <vt:lpstr>Conclusion</vt:lpstr>
    </vt:vector>
  </TitlesOfParts>
  <Company>Region Sjaelland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In-hospital patient safety  hard evidence for reduced in-hospital and unexpected mortality by systematic use of  early warning scoring      </dc:title>
  <dc:creator>Gitte Bunkenborg</dc:creator>
  <cp:lastModifiedBy>Gitte Bunkenborg</cp:lastModifiedBy>
  <cp:revision>9</cp:revision>
  <dcterms:created xsi:type="dcterms:W3CDTF">2017-09-06T07:30:40Z</dcterms:created>
  <dcterms:modified xsi:type="dcterms:W3CDTF">2017-09-06T07:47:18Z</dcterms:modified>
</cp:coreProperties>
</file>