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97" r:id="rId3"/>
    <p:sldId id="273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97">
          <p15:clr>
            <a:srgbClr val="A4A3A4"/>
          </p15:clr>
        </p15:guide>
        <p15:guide id="3" pos="2960">
          <p15:clr>
            <a:srgbClr val="A4A3A4"/>
          </p15:clr>
        </p15:guide>
        <p15:guide id="4" orient="horz" pos="13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77"/>
    <p:restoredTop sz="88684"/>
  </p:normalViewPr>
  <p:slideViewPr>
    <p:cSldViewPr snapToGrid="0" snapToObjects="1" showGuides="1">
      <p:cViewPr varScale="1">
        <p:scale>
          <a:sx n="90" d="100"/>
          <a:sy n="90" d="100"/>
        </p:scale>
        <p:origin x="-840" y="-104"/>
      </p:cViewPr>
      <p:guideLst>
        <p:guide orient="horz" pos="2160"/>
        <p:guide orient="horz" pos="1353"/>
        <p:guide pos="2897"/>
        <p:guide pos="29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OveKarlsson\Documents\Arbete\Statistik%20Op%202\Blo&#776;dning\Statistik%20blo&#776;dning%20to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Tabell!$A$6</c:f>
              <c:strCache>
                <c:ptCount val="1"/>
                <c:pt idx="0">
                  <c:v>1500 - 1999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invertIfNegative val="0"/>
          <c:cat>
            <c:numRef>
              <c:f>Tabell!$B$2:$K$2</c:f>
              <c:numCache>
                <c:formatCode>General</c:formatCode>
                <c:ptCount val="10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</c:numCache>
            </c:numRef>
          </c:cat>
          <c:val>
            <c:numRef>
              <c:f>Tabell!$B$6:$K$6</c:f>
              <c:numCache>
                <c:formatCode>General</c:formatCode>
                <c:ptCount val="10"/>
                <c:pt idx="0">
                  <c:v>58.0</c:v>
                </c:pt>
                <c:pt idx="1">
                  <c:v>80.0</c:v>
                </c:pt>
                <c:pt idx="2">
                  <c:v>92.0</c:v>
                </c:pt>
                <c:pt idx="3">
                  <c:v>69.0</c:v>
                </c:pt>
                <c:pt idx="4">
                  <c:v>81.0</c:v>
                </c:pt>
                <c:pt idx="5">
                  <c:v>66.0</c:v>
                </c:pt>
                <c:pt idx="6">
                  <c:v>60.0</c:v>
                </c:pt>
                <c:pt idx="7">
                  <c:v>48.0</c:v>
                </c:pt>
                <c:pt idx="8">
                  <c:v>45.0</c:v>
                </c:pt>
                <c:pt idx="9">
                  <c:v>28.0</c:v>
                </c:pt>
              </c:numCache>
            </c:numRef>
          </c:val>
        </c:ser>
        <c:ser>
          <c:idx val="1"/>
          <c:order val="1"/>
          <c:tx>
            <c:strRef>
              <c:f>Tabell!$A$7</c:f>
              <c:strCache>
                <c:ptCount val="1"/>
                <c:pt idx="0">
                  <c:v>2000 - 2999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invertIfNegative val="0"/>
          <c:cat>
            <c:numRef>
              <c:f>Tabell!$B$2:$K$2</c:f>
              <c:numCache>
                <c:formatCode>General</c:formatCode>
                <c:ptCount val="10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</c:numCache>
            </c:numRef>
          </c:cat>
          <c:val>
            <c:numRef>
              <c:f>Tabell!$B$7:$K$7</c:f>
              <c:numCache>
                <c:formatCode>General</c:formatCode>
                <c:ptCount val="10"/>
                <c:pt idx="0">
                  <c:v>50.0</c:v>
                </c:pt>
                <c:pt idx="1">
                  <c:v>46.0</c:v>
                </c:pt>
                <c:pt idx="2">
                  <c:v>55.0</c:v>
                </c:pt>
                <c:pt idx="3">
                  <c:v>37.0</c:v>
                </c:pt>
                <c:pt idx="4">
                  <c:v>37.0</c:v>
                </c:pt>
                <c:pt idx="5">
                  <c:v>51.0</c:v>
                </c:pt>
                <c:pt idx="6">
                  <c:v>37.0</c:v>
                </c:pt>
                <c:pt idx="7">
                  <c:v>30.0</c:v>
                </c:pt>
                <c:pt idx="8">
                  <c:v>24.0</c:v>
                </c:pt>
                <c:pt idx="9">
                  <c:v>23.0</c:v>
                </c:pt>
              </c:numCache>
            </c:numRef>
          </c:val>
        </c:ser>
        <c:ser>
          <c:idx val="2"/>
          <c:order val="2"/>
          <c:tx>
            <c:strRef>
              <c:f>Tabell!$A$8</c:f>
              <c:strCache>
                <c:ptCount val="1"/>
                <c:pt idx="0">
                  <c:v>3000 - 3999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invertIfNegative val="0"/>
          <c:cat>
            <c:numRef>
              <c:f>Tabell!$B$2:$K$2</c:f>
              <c:numCache>
                <c:formatCode>General</c:formatCode>
                <c:ptCount val="10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</c:numCache>
            </c:numRef>
          </c:cat>
          <c:val>
            <c:numRef>
              <c:f>Tabell!$B$8:$K$8</c:f>
              <c:numCache>
                <c:formatCode>General</c:formatCode>
                <c:ptCount val="10"/>
                <c:pt idx="0">
                  <c:v>9.0</c:v>
                </c:pt>
                <c:pt idx="1">
                  <c:v>10.0</c:v>
                </c:pt>
                <c:pt idx="2">
                  <c:v>12.0</c:v>
                </c:pt>
                <c:pt idx="3">
                  <c:v>13.0</c:v>
                </c:pt>
                <c:pt idx="4">
                  <c:v>7.0</c:v>
                </c:pt>
                <c:pt idx="5">
                  <c:v>11.0</c:v>
                </c:pt>
                <c:pt idx="6">
                  <c:v>10.0</c:v>
                </c:pt>
                <c:pt idx="7">
                  <c:v>7.0</c:v>
                </c:pt>
                <c:pt idx="8">
                  <c:v>2.0</c:v>
                </c:pt>
                <c:pt idx="9">
                  <c:v>2.0</c:v>
                </c:pt>
              </c:numCache>
            </c:numRef>
          </c:val>
        </c:ser>
        <c:ser>
          <c:idx val="3"/>
          <c:order val="3"/>
          <c:tx>
            <c:strRef>
              <c:f>Tabell!$A$9</c:f>
              <c:strCache>
                <c:ptCount val="1"/>
                <c:pt idx="0">
                  <c:v>&gt;4000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invertIfNegative val="0"/>
          <c:cat>
            <c:numRef>
              <c:f>Tabell!$B$2:$K$2</c:f>
              <c:numCache>
                <c:formatCode>General</c:formatCode>
                <c:ptCount val="10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</c:numCache>
            </c:numRef>
          </c:cat>
          <c:val>
            <c:numRef>
              <c:f>Tabell!$B$9:$K$9</c:f>
              <c:numCache>
                <c:formatCode>General</c:formatCode>
                <c:ptCount val="10"/>
                <c:pt idx="0">
                  <c:v>8.0</c:v>
                </c:pt>
                <c:pt idx="1">
                  <c:v>11.0</c:v>
                </c:pt>
                <c:pt idx="2">
                  <c:v>6.0</c:v>
                </c:pt>
                <c:pt idx="3">
                  <c:v>4.0</c:v>
                </c:pt>
                <c:pt idx="4">
                  <c:v>7.0</c:v>
                </c:pt>
                <c:pt idx="5">
                  <c:v>5.0</c:v>
                </c:pt>
                <c:pt idx="6">
                  <c:v>3.0</c:v>
                </c:pt>
                <c:pt idx="7">
                  <c:v>5.0</c:v>
                </c:pt>
                <c:pt idx="8">
                  <c:v>6.0</c:v>
                </c:pt>
                <c:pt idx="9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07844024"/>
        <c:axId val="2107862440"/>
        <c:axId val="0"/>
      </c:bar3DChart>
      <c:catAx>
        <c:axId val="2107844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sv-SE"/>
          </a:p>
        </c:txPr>
        <c:crossAx val="2107862440"/>
        <c:crosses val="autoZero"/>
        <c:auto val="1"/>
        <c:lblAlgn val="ctr"/>
        <c:lblOffset val="100"/>
        <c:noMultiLvlLbl val="0"/>
      </c:catAx>
      <c:valAx>
        <c:axId val="2107862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sv-SE"/>
          </a:p>
        </c:txPr>
        <c:crossAx val="2107844024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1600"/>
            </a:pPr>
            <a:endParaRPr lang="sv-SE"/>
          </a:p>
        </c:txPr>
      </c:legendEntry>
      <c:layout>
        <c:manualLayout>
          <c:xMode val="edge"/>
          <c:yMode val="edge"/>
          <c:x val="0.812647152801552"/>
          <c:y val="0.376712598425197"/>
          <c:w val="0.171454524706151"/>
          <c:h val="0.246575342465753"/>
        </c:manualLayout>
      </c:layout>
      <c:overlay val="0"/>
      <c:txPr>
        <a:bodyPr/>
        <a:lstStyle/>
        <a:p>
          <a:pPr>
            <a:defRPr sz="1400"/>
          </a:pPr>
          <a:endParaRPr lang="sv-S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5F55B-0B83-5540-BE70-D55D973E2415}" type="datetimeFigureOut">
              <a:rPr lang="sv-SE" smtClean="0"/>
              <a:t>17-09-30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F0E33-E465-854C-A4DB-9CA1C525DCA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9581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Thank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giving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me</a:t>
            </a:r>
            <a:r>
              <a:rPr lang="sv-SE" baseline="0" dirty="0" smtClean="0"/>
              <a:t> the </a:t>
            </a:r>
            <a:r>
              <a:rPr lang="sv-SE" baseline="0" dirty="0" err="1" smtClean="0"/>
              <a:t>opportunity</a:t>
            </a:r>
            <a:r>
              <a:rPr lang="sv-SE" baseline="0" dirty="0" smtClean="0"/>
              <a:t> ..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F0E33-E465-854C-A4DB-9CA1C525DCA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2942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Notera att bild 1,5-2 men % sats är 1-2 liter. Tog</a:t>
            </a:r>
            <a:r>
              <a:rPr lang="sv-SE" baseline="0" dirty="0" smtClean="0"/>
              <a:t> ej med 1-1,5</a:t>
            </a:r>
          </a:p>
          <a:p>
            <a:r>
              <a:rPr lang="sv-SE" baseline="0" dirty="0" err="1" smtClean="0"/>
              <a:t>Reduced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fifty </a:t>
            </a:r>
            <a:r>
              <a:rPr lang="sv-SE" baseline="0" dirty="0" err="1" smtClean="0"/>
              <a:t>percent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F0E33-E465-854C-A4DB-9CA1C525DCA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617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0E06-B62D-C947-977D-B157A66789C1}" type="datetimeFigureOut">
              <a:rPr lang="sv-SE" smtClean="0"/>
              <a:t>17-09-30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6988-0E6D-8B47-8B04-A8A9AE7FD62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060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0E06-B62D-C947-977D-B157A66789C1}" type="datetimeFigureOut">
              <a:rPr lang="sv-SE" smtClean="0"/>
              <a:t>17-09-30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6988-0E6D-8B47-8B04-A8A9AE7FD62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84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0E06-B62D-C947-977D-B157A66789C1}" type="datetimeFigureOut">
              <a:rPr lang="sv-SE" smtClean="0"/>
              <a:t>17-09-30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6988-0E6D-8B47-8B04-A8A9AE7FD62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596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0E06-B62D-C947-977D-B157A66789C1}" type="datetimeFigureOut">
              <a:rPr lang="sv-SE" smtClean="0"/>
              <a:t>17-09-30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6988-0E6D-8B47-8B04-A8A9AE7FD62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102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0E06-B62D-C947-977D-B157A66789C1}" type="datetimeFigureOut">
              <a:rPr lang="sv-SE" smtClean="0"/>
              <a:t>17-09-30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6988-0E6D-8B47-8B04-A8A9AE7FD62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329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0E06-B62D-C947-977D-B157A66789C1}" type="datetimeFigureOut">
              <a:rPr lang="sv-SE" smtClean="0"/>
              <a:t>17-09-30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6988-0E6D-8B47-8B04-A8A9AE7FD62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659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0E06-B62D-C947-977D-B157A66789C1}" type="datetimeFigureOut">
              <a:rPr lang="sv-SE" smtClean="0"/>
              <a:t>17-09-30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6988-0E6D-8B47-8B04-A8A9AE7FD62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704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0E06-B62D-C947-977D-B157A66789C1}" type="datetimeFigureOut">
              <a:rPr lang="sv-SE" smtClean="0"/>
              <a:t>17-09-30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6988-0E6D-8B47-8B04-A8A9AE7FD62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575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0E06-B62D-C947-977D-B157A66789C1}" type="datetimeFigureOut">
              <a:rPr lang="sv-SE" smtClean="0"/>
              <a:t>17-09-30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6988-0E6D-8B47-8B04-A8A9AE7FD62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62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0E06-B62D-C947-977D-B157A66789C1}" type="datetimeFigureOut">
              <a:rPr lang="sv-SE" smtClean="0"/>
              <a:t>17-09-30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6988-0E6D-8B47-8B04-A8A9AE7FD62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280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F0E06-B62D-C947-977D-B157A66789C1}" type="datetimeFigureOut">
              <a:rPr lang="sv-SE" smtClean="0"/>
              <a:t>17-09-30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6988-0E6D-8B47-8B04-A8A9AE7FD62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251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1"/>
            </a:gs>
            <a:gs pos="100000">
              <a:srgbClr val="FF6600"/>
            </a:gs>
            <a:gs pos="99000">
              <a:srgbClr val="FF0000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F0E06-B62D-C947-977D-B157A66789C1}" type="datetimeFigureOut">
              <a:rPr lang="sv-SE" smtClean="0"/>
              <a:t>17-09-30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D6988-0E6D-8B47-8B04-A8A9AE7FD62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66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1"/>
            </a:gs>
            <a:gs pos="100000">
              <a:srgbClr val="FF6600"/>
            </a:gs>
            <a:gs pos="99000">
              <a:srgbClr val="FF0000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Fibrinogen, haemostasis and postpartum haemorrhage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sv-SE" dirty="0" smtClean="0"/>
          </a:p>
          <a:p>
            <a:r>
              <a:rPr lang="sv-SE" dirty="0" smtClean="0"/>
              <a:t>Ove Karlsson</a:t>
            </a:r>
          </a:p>
          <a:p>
            <a:r>
              <a:rPr lang="sv-SE" dirty="0" smtClean="0"/>
              <a:t>Sahlgrenska University Hospital</a:t>
            </a:r>
          </a:p>
          <a:p>
            <a:r>
              <a:rPr lang="sv-SE" dirty="0" smtClean="0"/>
              <a:t>Gothenburg, Sweden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008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70225"/>
              </p:ext>
            </p:extLst>
          </p:nvPr>
        </p:nvGraphicFramePr>
        <p:xfrm>
          <a:off x="165101" y="203200"/>
          <a:ext cx="8175336" cy="6017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3446949" y="480941"/>
            <a:ext cx="3442319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50800" dir="5400000" algn="ctr" rotWithShape="0">
              <a:srgbClr val="FF0000"/>
            </a:outerShdw>
          </a:effectLst>
        </p:spPr>
        <p:txBody>
          <a:bodyPr wrap="none" rtlCol="0">
            <a:spAutoFit/>
          </a:bodyPr>
          <a:lstStyle/>
          <a:p>
            <a:r>
              <a:rPr lang="en-GB" sz="2400" dirty="0" smtClean="0"/>
              <a:t>Bleeding during operation</a:t>
            </a:r>
            <a:endParaRPr lang="en-GB" sz="2400" dirty="0"/>
          </a:p>
        </p:txBody>
      </p:sp>
      <p:sp>
        <p:nvSpPr>
          <p:cNvPr id="4" name="textruta 3"/>
          <p:cNvSpPr txBox="1"/>
          <p:nvPr/>
        </p:nvSpPr>
        <p:spPr>
          <a:xfrm>
            <a:off x="6334555" y="1359346"/>
            <a:ext cx="2605200" cy="923330"/>
          </a:xfrm>
          <a:prstGeom prst="rect">
            <a:avLst/>
          </a:prstGeom>
          <a:solidFill>
            <a:srgbClr val="FFFF00">
              <a:alpha val="62000"/>
            </a:srgbClr>
          </a:solidFill>
          <a:ln w="38100">
            <a:solidFill>
              <a:srgbClr val="FF0000"/>
            </a:solidFill>
          </a:ln>
          <a:effectLst>
            <a:outerShdw blurRad="50800" dist="76200" dir="2700000" algn="tl" rotWithShape="0">
              <a:srgbClr val="FF0000">
                <a:alpha val="40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sv-SE" dirty="0" smtClean="0"/>
              <a:t>		2010	2016</a:t>
            </a:r>
          </a:p>
          <a:p>
            <a:r>
              <a:rPr lang="sv-SE" dirty="0" smtClean="0"/>
              <a:t>1-2 L		8.1%		4.2%</a:t>
            </a:r>
          </a:p>
          <a:p>
            <a:r>
              <a:rPr lang="sv-SE" dirty="0" smtClean="0"/>
              <a:t>&gt;2 L		1.3%		0.76%</a:t>
            </a:r>
            <a:endParaRPr lang="sv-SE" dirty="0"/>
          </a:p>
        </p:txBody>
      </p:sp>
      <p:sp>
        <p:nvSpPr>
          <p:cNvPr id="2" name="textruta 1"/>
          <p:cNvSpPr txBox="1"/>
          <p:nvPr/>
        </p:nvSpPr>
        <p:spPr>
          <a:xfrm>
            <a:off x="6745956" y="5532709"/>
            <a:ext cx="2254732" cy="1200329"/>
          </a:xfrm>
          <a:prstGeom prst="rect">
            <a:avLst/>
          </a:prstGeom>
          <a:solidFill>
            <a:srgbClr val="FFFF00">
              <a:alpha val="70000"/>
            </a:srgbClr>
          </a:solidFill>
          <a:ln w="38100">
            <a:solidFill>
              <a:srgbClr val="FF0000"/>
            </a:solidFill>
          </a:ln>
          <a:effectLst>
            <a:outerShdw blurRad="50800" dist="76200" dir="2700000" algn="tl" rotWithShape="0">
              <a:srgbClr val="FF000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Better routine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Better cooperation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Better knowledge of haemostasis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689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37" y="222624"/>
            <a:ext cx="8365611" cy="6149060"/>
          </a:xfrm>
          <a:prstGeom prst="rect">
            <a:avLst/>
          </a:prstGeom>
          <a:ln w="38100">
            <a:solidFill>
              <a:srgbClr val="FF0000"/>
            </a:solidFill>
          </a:ln>
          <a:effectLst>
            <a:outerShdw blurRad="50800" dist="38100" dir="2700000" algn="tl" rotWithShape="0">
              <a:srgbClr val="FF0000">
                <a:alpha val="43000"/>
              </a:srgbClr>
            </a:outerShdw>
          </a:effectLst>
        </p:spPr>
      </p:pic>
      <p:sp>
        <p:nvSpPr>
          <p:cNvPr id="11" name="Rektangel 10"/>
          <p:cNvSpPr/>
          <p:nvPr/>
        </p:nvSpPr>
        <p:spPr>
          <a:xfrm>
            <a:off x="2627846" y="3508114"/>
            <a:ext cx="914400" cy="2517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/>
          <p:cNvSpPr txBox="1"/>
          <p:nvPr/>
        </p:nvSpPr>
        <p:spPr>
          <a:xfrm rot="20431229">
            <a:off x="182027" y="929486"/>
            <a:ext cx="4517984" cy="769441"/>
          </a:xfrm>
          <a:prstGeom prst="rect">
            <a:avLst/>
          </a:prstGeom>
          <a:solidFill>
            <a:srgbClr val="FFFF00">
              <a:alpha val="64000"/>
            </a:srgbClr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4400" dirty="0" smtClean="0"/>
              <a:t>Aorta compression</a:t>
            </a:r>
            <a:endParaRPr lang="en-GB" sz="4400" dirty="0"/>
          </a:p>
        </p:txBody>
      </p:sp>
      <p:sp>
        <p:nvSpPr>
          <p:cNvPr id="4" name="textruta 3"/>
          <p:cNvSpPr txBox="1"/>
          <p:nvPr/>
        </p:nvSpPr>
        <p:spPr>
          <a:xfrm rot="20347442">
            <a:off x="823936" y="5037400"/>
            <a:ext cx="4511421" cy="523220"/>
          </a:xfrm>
          <a:prstGeom prst="rect">
            <a:avLst/>
          </a:prstGeom>
          <a:solidFill>
            <a:srgbClr val="FFFF00">
              <a:alpha val="63000"/>
            </a:srgbClr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 smtClean="0"/>
              <a:t>Blood/Plasma/Platelets 4/4/1</a:t>
            </a:r>
            <a:endParaRPr lang="en-GB" sz="2800" dirty="0"/>
          </a:p>
        </p:txBody>
      </p:sp>
      <p:sp>
        <p:nvSpPr>
          <p:cNvPr id="5" name="textruta 4"/>
          <p:cNvSpPr txBox="1"/>
          <p:nvPr/>
        </p:nvSpPr>
        <p:spPr>
          <a:xfrm rot="20311127">
            <a:off x="833552" y="2748711"/>
            <a:ext cx="1389172" cy="523220"/>
          </a:xfrm>
          <a:prstGeom prst="rect">
            <a:avLst/>
          </a:prstGeom>
          <a:solidFill>
            <a:srgbClr val="FFFF00">
              <a:alpha val="64000"/>
            </a:srgbClr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v-SE" sz="2800" dirty="0" smtClean="0"/>
              <a:t>MEOWS</a:t>
            </a:r>
            <a:endParaRPr lang="sv-SE" sz="2800" dirty="0"/>
          </a:p>
        </p:txBody>
      </p:sp>
      <p:sp>
        <p:nvSpPr>
          <p:cNvPr id="6" name="textruta 5"/>
          <p:cNvSpPr txBox="1"/>
          <p:nvPr/>
        </p:nvSpPr>
        <p:spPr>
          <a:xfrm rot="20383493">
            <a:off x="3741789" y="1468841"/>
            <a:ext cx="2548795" cy="523220"/>
          </a:xfrm>
          <a:prstGeom prst="rect">
            <a:avLst/>
          </a:prstGeom>
          <a:solidFill>
            <a:srgbClr val="FFFF00">
              <a:alpha val="63000"/>
            </a:srgbClr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v-SE" sz="2800" dirty="0" smtClean="0"/>
              <a:t>Tranexamic </a:t>
            </a:r>
            <a:r>
              <a:rPr lang="sv-SE" sz="2800" dirty="0" err="1" smtClean="0"/>
              <a:t>acid</a:t>
            </a:r>
            <a:endParaRPr lang="sv-SE" sz="2800" dirty="0"/>
          </a:p>
        </p:txBody>
      </p:sp>
      <p:sp>
        <p:nvSpPr>
          <p:cNvPr id="7" name="textruta 6"/>
          <p:cNvSpPr txBox="1"/>
          <p:nvPr/>
        </p:nvSpPr>
        <p:spPr>
          <a:xfrm rot="20329070">
            <a:off x="785643" y="4054044"/>
            <a:ext cx="2609458" cy="523220"/>
          </a:xfrm>
          <a:prstGeom prst="rect">
            <a:avLst/>
          </a:prstGeom>
          <a:solidFill>
            <a:srgbClr val="FFFF00">
              <a:alpha val="65000"/>
            </a:srgbClr>
          </a:solidFill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 smtClean="0"/>
              <a:t>Repeat sampling</a:t>
            </a:r>
            <a:endParaRPr lang="en-GB" sz="2800" dirty="0"/>
          </a:p>
        </p:txBody>
      </p:sp>
      <p:sp>
        <p:nvSpPr>
          <p:cNvPr id="8" name="textruta 7"/>
          <p:cNvSpPr txBox="1"/>
          <p:nvPr/>
        </p:nvSpPr>
        <p:spPr>
          <a:xfrm rot="20226947">
            <a:off x="5042338" y="2456000"/>
            <a:ext cx="1990198" cy="523220"/>
          </a:xfrm>
          <a:prstGeom prst="rect">
            <a:avLst/>
          </a:prstGeom>
          <a:solidFill>
            <a:srgbClr val="FFFF00">
              <a:alpha val="62000"/>
            </a:srgbClr>
          </a:solidFill>
          <a:ln w="38100"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r>
              <a:rPr lang="sv-SE" sz="2800" dirty="0" smtClean="0"/>
              <a:t>TEG/ROTEM</a:t>
            </a:r>
            <a:endParaRPr lang="sv-SE" sz="2800" dirty="0"/>
          </a:p>
        </p:txBody>
      </p:sp>
      <p:sp>
        <p:nvSpPr>
          <p:cNvPr id="9" name="textruta 8"/>
          <p:cNvSpPr txBox="1"/>
          <p:nvPr/>
        </p:nvSpPr>
        <p:spPr>
          <a:xfrm rot="20299609">
            <a:off x="6006196" y="3392907"/>
            <a:ext cx="2286804" cy="584776"/>
          </a:xfrm>
          <a:prstGeom prst="rect">
            <a:avLst/>
          </a:prstGeom>
          <a:solidFill>
            <a:srgbClr val="FFFF00">
              <a:alpha val="66000"/>
            </a:srgbClr>
          </a:solidFill>
          <a:ln w="38100">
            <a:solidFill>
              <a:srgbClr val="FF0000">
                <a:alpha val="64000"/>
              </a:srgbClr>
            </a:solidFill>
          </a:ln>
        </p:spPr>
        <p:txBody>
          <a:bodyPr wrap="none" rtlCol="0">
            <a:spAutoFit/>
          </a:bodyPr>
          <a:lstStyle/>
          <a:p>
            <a:r>
              <a:rPr lang="sv-SE" sz="3200" dirty="0" smtClean="0"/>
              <a:t>FIBRINOGEN</a:t>
            </a:r>
            <a:endParaRPr lang="sv-SE" sz="3200" dirty="0"/>
          </a:p>
        </p:txBody>
      </p:sp>
      <p:sp>
        <p:nvSpPr>
          <p:cNvPr id="10" name="textruta 9"/>
          <p:cNvSpPr txBox="1"/>
          <p:nvPr/>
        </p:nvSpPr>
        <p:spPr>
          <a:xfrm rot="20293883">
            <a:off x="5550896" y="4674725"/>
            <a:ext cx="3162494" cy="1200329"/>
          </a:xfrm>
          <a:prstGeom prst="rect">
            <a:avLst/>
          </a:prstGeom>
          <a:solidFill>
            <a:srgbClr val="FFFF00">
              <a:alpha val="62000"/>
            </a:srgbClr>
          </a:solidFill>
          <a:ln w="38100">
            <a:solidFill>
              <a:srgbClr val="FF0000">
                <a:alpha val="64000"/>
              </a:srgbClr>
            </a:solidFill>
          </a:ln>
        </p:spPr>
        <p:txBody>
          <a:bodyPr wrap="none" rtlCol="0">
            <a:spAutoFit/>
          </a:bodyPr>
          <a:lstStyle/>
          <a:p>
            <a:r>
              <a:rPr lang="sv-SE" sz="3600" dirty="0" smtClean="0"/>
              <a:t>Communication</a:t>
            </a:r>
          </a:p>
          <a:p>
            <a:pPr algn="ctr"/>
            <a:r>
              <a:rPr lang="sv-SE" sz="3600" dirty="0"/>
              <a:t>a</a:t>
            </a:r>
            <a:r>
              <a:rPr lang="sv-SE" sz="3600" dirty="0" smtClean="0"/>
              <a:t>nd teamwork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283952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85</Words>
  <Application>Microsoft Macintosh PowerPoint</Application>
  <PresentationFormat>Bildspel på skärmen (4:3)</PresentationFormat>
  <Paragraphs>26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Office-tema</vt:lpstr>
      <vt:lpstr>Fibrinogen, haemostasis and postpartum haemorrhage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Fibrinogen</dc:title>
  <dc:creator>Ove Karlsson</dc:creator>
  <cp:lastModifiedBy>Ove Karlsson</cp:lastModifiedBy>
  <cp:revision>113</cp:revision>
  <dcterms:created xsi:type="dcterms:W3CDTF">2017-08-04T15:09:17Z</dcterms:created>
  <dcterms:modified xsi:type="dcterms:W3CDTF">2017-09-30T14:17:47Z</dcterms:modified>
</cp:coreProperties>
</file>