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3" r:id="rId3"/>
    <p:sldId id="266" r:id="rId4"/>
    <p:sldId id="26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30B45-609D-4B50-9DA0-3F88E3E7095C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E40AA-CE61-4F8D-AE48-4840EC0A61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00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</p:txBody>
      </p:sp>
      <p:sp>
        <p:nvSpPr>
          <p:cNvPr id="6451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/>
            <a:fld id="{62655345-E333-4CB4-930C-23425DAC1EE8}" type="slidenum">
              <a:rPr lang="fi-FI" smtClean="0">
                <a:solidFill>
                  <a:prstClr val="black"/>
                </a:solidFill>
              </a:rPr>
              <a:pPr eaLnBrk="1" hangingPunct="1"/>
              <a:t>1</a:t>
            </a:fld>
            <a:endParaRPr lang="fi-FI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46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 err="1">
                <a:latin typeface="Calibri" panose="020F0502020204030204" pitchFamily="34" charset="0"/>
              </a:rPr>
              <a:t>D</a:t>
            </a:r>
            <a:r>
              <a:rPr lang="fi-FI" dirty="0" err="1" smtClean="0">
                <a:latin typeface="Calibri" panose="020F0502020204030204" pitchFamily="34" charset="0"/>
              </a:rPr>
              <a:t>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you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admit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too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many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patients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with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hopeless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prognosis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i-FI" dirty="0" err="1" smtClean="0">
                <a:latin typeface="Calibri" panose="020F0502020204030204" pitchFamily="34" charset="0"/>
              </a:rPr>
              <a:t>Do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discharge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patients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too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early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i-FI" dirty="0" err="1" smtClean="0">
                <a:latin typeface="Calibri" panose="020F0502020204030204" pitchFamily="34" charset="0"/>
              </a:rPr>
              <a:t>Do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have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problems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with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post</a:t>
            </a:r>
            <a:r>
              <a:rPr lang="fi-FI" dirty="0" smtClean="0">
                <a:latin typeface="Calibri" panose="020F0502020204030204" pitchFamily="34" charset="0"/>
              </a:rPr>
              <a:t>-ICU </a:t>
            </a:r>
            <a:r>
              <a:rPr lang="fi-FI" dirty="0" err="1" smtClean="0">
                <a:latin typeface="Calibri" panose="020F0502020204030204" pitchFamily="34" charset="0"/>
              </a:rPr>
              <a:t>care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i-FI" dirty="0" err="1" smtClean="0">
                <a:latin typeface="Calibri" panose="020F0502020204030204" pitchFamily="34" charset="0"/>
              </a:rPr>
              <a:t>Do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have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problems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with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pre</a:t>
            </a:r>
            <a:r>
              <a:rPr lang="fi-FI" dirty="0" smtClean="0">
                <a:latin typeface="Calibri" panose="020F0502020204030204" pitchFamily="34" charset="0"/>
              </a:rPr>
              <a:t>-ICU </a:t>
            </a:r>
            <a:r>
              <a:rPr lang="fi-FI" dirty="0" err="1" smtClean="0">
                <a:latin typeface="Calibri" panose="020F0502020204030204" pitchFamily="34" charset="0"/>
              </a:rPr>
              <a:t>care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i-FI" dirty="0" err="1" smtClean="0">
                <a:latin typeface="Calibri" panose="020F0502020204030204" pitchFamily="34" charset="0"/>
              </a:rPr>
              <a:t>Do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have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problems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with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certain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patient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groups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i-FI" dirty="0" err="1" smtClean="0">
                <a:latin typeface="Calibri" panose="020F0502020204030204" pitchFamily="34" charset="0"/>
              </a:rPr>
              <a:t>Do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spend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more</a:t>
            </a:r>
            <a:r>
              <a:rPr lang="fi-FI" dirty="0" smtClean="0">
                <a:latin typeface="Calibri" panose="020F0502020204030204" pitchFamily="34" charset="0"/>
              </a:rPr>
              <a:t> money </a:t>
            </a:r>
            <a:r>
              <a:rPr lang="fi-FI" dirty="0" err="1" smtClean="0">
                <a:latin typeface="Calibri" panose="020F0502020204030204" pitchFamily="34" charset="0"/>
              </a:rPr>
              <a:t>than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others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do</a:t>
            </a:r>
            <a:r>
              <a:rPr lang="fi-FI" dirty="0" smtClean="0">
                <a:latin typeface="Calibri" panose="020F0502020204030204" pitchFamily="34" charset="0"/>
              </a:rPr>
              <a:t> on </a:t>
            </a:r>
            <a:r>
              <a:rPr lang="fi-FI" dirty="0" err="1" smtClean="0">
                <a:latin typeface="Calibri" panose="020F0502020204030204" pitchFamily="34" charset="0"/>
              </a:rPr>
              <a:t>blood</a:t>
            </a:r>
            <a:r>
              <a:rPr lang="fi-FI" dirty="0" smtClean="0">
                <a:latin typeface="Calibri" panose="020F0502020204030204" pitchFamily="34" charset="0"/>
              </a:rPr>
              <a:t> products </a:t>
            </a:r>
            <a:r>
              <a:rPr lang="fi-FI" dirty="0" err="1" smtClean="0">
                <a:latin typeface="Calibri" panose="020F0502020204030204" pitchFamily="34" charset="0"/>
              </a:rPr>
              <a:t>or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drugs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i-FI" dirty="0" err="1" smtClean="0">
                <a:latin typeface="Calibri" panose="020F0502020204030204" pitchFamily="34" charset="0"/>
              </a:rPr>
              <a:t>Do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have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too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many</a:t>
            </a:r>
            <a:r>
              <a:rPr lang="fi-FI" dirty="0" smtClean="0">
                <a:latin typeface="Calibri" panose="020F0502020204030204" pitchFamily="34" charset="0"/>
              </a:rPr>
              <a:t> / </a:t>
            </a:r>
            <a:r>
              <a:rPr lang="fi-FI" dirty="0" err="1" smtClean="0">
                <a:latin typeface="Calibri" panose="020F0502020204030204" pitchFamily="34" charset="0"/>
              </a:rPr>
              <a:t>too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few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nurses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E40AA-CE61-4F8D-AE48-4840EC0A613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737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463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492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191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90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8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91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474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845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004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342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062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7AD0D-6EAD-4514-95E4-718BF30B1831}" type="datetimeFigureOut">
              <a:rPr lang="fi-FI" smtClean="0"/>
              <a:t>17.9.2017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38F6-8CD1-4003-9F76-3675F023B7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56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446784" y="1004659"/>
            <a:ext cx="7479323" cy="287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HOW TO USE QUALITY REGISTRY DATA FOR QUALITY IMPROVEMENT</a:t>
            </a:r>
            <a:endParaRPr lang="fi-FI" sz="3600" b="1" dirty="0">
              <a:solidFill>
                <a:srgbClr val="C0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84659" y="1392382"/>
            <a:ext cx="7741448" cy="206519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184659" y="3571608"/>
            <a:ext cx="7741448" cy="262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</a:rPr>
              <a:t> </a:t>
            </a:r>
            <a:r>
              <a:rPr lang="fi-FI" sz="2800" dirty="0">
                <a:solidFill>
                  <a:srgbClr val="000000"/>
                </a:solidFill>
              </a:rPr>
              <a:t/>
            </a:r>
            <a:br>
              <a:rPr lang="fi-FI" sz="2800" dirty="0">
                <a:solidFill>
                  <a:srgbClr val="000000"/>
                </a:solidFill>
              </a:rPr>
            </a:br>
            <a:r>
              <a:rPr lang="fi-FI" sz="2800" dirty="0" smtClean="0">
                <a:solidFill>
                  <a:srgbClr val="000000"/>
                </a:solidFill>
              </a:rPr>
              <a:t>34</a:t>
            </a:r>
            <a:r>
              <a:rPr lang="fi-FI" sz="2800" baseline="30000" dirty="0" smtClean="0">
                <a:solidFill>
                  <a:srgbClr val="000000"/>
                </a:solidFill>
              </a:rPr>
              <a:t>th</a:t>
            </a:r>
            <a:r>
              <a:rPr lang="fi-FI" sz="2800" dirty="0" smtClean="0">
                <a:solidFill>
                  <a:srgbClr val="000000"/>
                </a:solidFill>
              </a:rPr>
              <a:t> SSAI </a:t>
            </a:r>
            <a:r>
              <a:rPr lang="fi-FI" sz="2800" dirty="0" err="1" smtClean="0">
                <a:solidFill>
                  <a:srgbClr val="000000"/>
                </a:solidFill>
              </a:rPr>
              <a:t>Congress</a:t>
            </a:r>
            <a:r>
              <a:rPr lang="fi-FI" sz="2800" dirty="0" smtClean="0">
                <a:solidFill>
                  <a:srgbClr val="000000"/>
                </a:solidFill>
              </a:rPr>
              <a:t>, Malmö, 6</a:t>
            </a:r>
            <a:r>
              <a:rPr lang="fi-FI" sz="2800" baseline="30000" dirty="0" smtClean="0">
                <a:solidFill>
                  <a:srgbClr val="000000"/>
                </a:solidFill>
              </a:rPr>
              <a:t>th</a:t>
            </a:r>
            <a:r>
              <a:rPr lang="fi-FI" sz="2800" dirty="0" smtClean="0">
                <a:solidFill>
                  <a:srgbClr val="000000"/>
                </a:solidFill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</a:rPr>
              <a:t>September</a:t>
            </a:r>
            <a:r>
              <a:rPr lang="fi-FI" sz="2800" dirty="0" smtClean="0">
                <a:solidFill>
                  <a:srgbClr val="000000"/>
                </a:solidFill>
              </a:rPr>
              <a:t>, 2017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105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2800" dirty="0">
                <a:solidFill>
                  <a:srgbClr val="000000"/>
                </a:solidFill>
              </a:rPr>
              <a:t>Matti Reinikainen</a:t>
            </a:r>
            <a:br>
              <a:rPr lang="fi-FI" sz="2800" dirty="0">
                <a:solidFill>
                  <a:srgbClr val="000000"/>
                </a:solidFill>
              </a:rPr>
            </a:br>
            <a:r>
              <a:rPr lang="fi-FI" sz="2800" dirty="0" smtClean="0">
                <a:solidFill>
                  <a:srgbClr val="000000"/>
                </a:solidFill>
              </a:rPr>
              <a:t>North Karelia Central </a:t>
            </a:r>
            <a:r>
              <a:rPr lang="fi-FI" sz="2800" dirty="0" err="1" smtClean="0">
                <a:solidFill>
                  <a:srgbClr val="000000"/>
                </a:solidFill>
              </a:rPr>
              <a:t>Hospital</a:t>
            </a:r>
            <a:r>
              <a:rPr lang="fi-FI" sz="2800" dirty="0" smtClean="0">
                <a:solidFill>
                  <a:srgbClr val="000000"/>
                </a:solidFill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2800" dirty="0" smtClean="0">
                <a:solidFill>
                  <a:srgbClr val="000000"/>
                </a:solidFill>
              </a:rPr>
              <a:t>Joensuu, Finland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2800" dirty="0" smtClean="0">
                <a:solidFill>
                  <a:srgbClr val="C00000"/>
                </a:solidFill>
              </a:rPr>
              <a:t>matti.reinikainen@siunsote.fi</a:t>
            </a:r>
            <a:endParaRPr lang="fi-FI" sz="2800" dirty="0">
              <a:solidFill>
                <a:srgbClr val="C00000"/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587" y="4883506"/>
            <a:ext cx="2267717" cy="119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isällön paikkamerkki 2"/>
          <p:cNvSpPr>
            <a:spLocks noGrp="1"/>
          </p:cNvSpPr>
          <p:nvPr>
            <p:ph idx="1"/>
          </p:nvPr>
        </p:nvSpPr>
        <p:spPr>
          <a:xfrm>
            <a:off x="1402556" y="1841295"/>
            <a:ext cx="9386887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Show interest in the performance statistics of your </a:t>
            </a:r>
            <a:r>
              <a:rPr lang="en-US" dirty="0" smtClean="0">
                <a:latin typeface="Calibri" panose="020F0502020204030204" pitchFamily="34" charset="0"/>
              </a:rPr>
              <a:t>unit.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Data </a:t>
            </a:r>
            <a:r>
              <a:rPr lang="en-US" i="1" dirty="0" smtClean="0">
                <a:latin typeface="Calibri" panose="020F0502020204030204" pitchFamily="34" charset="0"/>
              </a:rPr>
              <a:t>per se </a:t>
            </a:r>
            <a:r>
              <a:rPr lang="en-US" dirty="0" smtClean="0">
                <a:latin typeface="Calibri" panose="020F0502020204030204" pitchFamily="34" charset="0"/>
              </a:rPr>
              <a:t>do not create quality improvements, but your actions may make a difference.</a:t>
            </a:r>
          </a:p>
          <a:p>
            <a:r>
              <a:rPr lang="fi-FI" dirty="0" err="1">
                <a:latin typeface="Calibri" panose="020F0502020204030204" pitchFamily="34" charset="0"/>
              </a:rPr>
              <a:t>Are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there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signals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suggesting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reasons</a:t>
            </a:r>
            <a:r>
              <a:rPr lang="fi-FI" dirty="0">
                <a:latin typeface="Calibri" panose="020F0502020204030204" pitchFamily="34" charset="0"/>
              </a:rPr>
              <a:t> for </a:t>
            </a:r>
            <a:r>
              <a:rPr lang="fi-FI" dirty="0" err="1">
                <a:latin typeface="Calibri" panose="020F0502020204030204" pitchFamily="34" charset="0"/>
              </a:rPr>
              <a:t>actions</a:t>
            </a:r>
            <a:r>
              <a:rPr lang="fi-FI" dirty="0">
                <a:latin typeface="Calibri" panose="020F0502020204030204" pitchFamily="34" charset="0"/>
              </a:rPr>
              <a:t>?</a:t>
            </a:r>
          </a:p>
          <a:p>
            <a:r>
              <a:rPr lang="fi-FI" dirty="0" err="1">
                <a:latin typeface="Calibri" panose="020F0502020204030204" pitchFamily="34" charset="0"/>
              </a:rPr>
              <a:t>However</a:t>
            </a:r>
            <a:r>
              <a:rPr lang="fi-FI" dirty="0">
                <a:latin typeface="Calibri" panose="020F0502020204030204" pitchFamily="34" charset="0"/>
              </a:rPr>
              <a:t>, </a:t>
            </a:r>
            <a:r>
              <a:rPr lang="fi-FI" dirty="0" err="1">
                <a:latin typeface="Calibri" panose="020F0502020204030204" pitchFamily="34" charset="0"/>
              </a:rPr>
              <a:t>if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the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report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claims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that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your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performance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statistics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are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good</a:t>
            </a:r>
            <a:r>
              <a:rPr lang="fi-FI" dirty="0">
                <a:latin typeface="Calibri" panose="020F0502020204030204" pitchFamily="34" charset="0"/>
              </a:rPr>
              <a:t>/</a:t>
            </a:r>
            <a:r>
              <a:rPr lang="fi-FI" dirty="0" err="1">
                <a:latin typeface="Calibri" panose="020F0502020204030204" pitchFamily="34" charset="0"/>
              </a:rPr>
              <a:t>poor</a:t>
            </a:r>
            <a:r>
              <a:rPr lang="fi-FI" dirty="0">
                <a:latin typeface="Calibri" panose="020F0502020204030204" pitchFamily="34" charset="0"/>
              </a:rPr>
              <a:t>, </a:t>
            </a:r>
            <a:r>
              <a:rPr lang="fi-FI" dirty="0" err="1">
                <a:latin typeface="Calibri" panose="020F0502020204030204" pitchFamily="34" charset="0"/>
              </a:rPr>
              <a:t>don’t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get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too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excited</a:t>
            </a:r>
            <a:r>
              <a:rPr lang="fi-FI" dirty="0" smtClean="0">
                <a:latin typeface="Calibri" panose="020F0502020204030204" pitchFamily="34" charset="0"/>
              </a:rPr>
              <a:t>/</a:t>
            </a:r>
            <a:r>
              <a:rPr lang="fi-FI" dirty="0" err="1" smtClean="0">
                <a:latin typeface="Calibri" panose="020F0502020204030204" pitchFamily="34" charset="0"/>
              </a:rPr>
              <a:t>anxious</a:t>
            </a:r>
            <a:r>
              <a:rPr lang="fi-FI" dirty="0" smtClean="0">
                <a:latin typeface="Calibri" panose="020F0502020204030204" pitchFamily="34" charset="0"/>
              </a:rPr>
              <a:t> – </a:t>
            </a:r>
            <a:r>
              <a:rPr lang="fi-FI" dirty="0" err="1" smtClean="0">
                <a:latin typeface="Calibri" panose="020F0502020204030204" pitchFamily="34" charset="0"/>
              </a:rPr>
              <a:t>differences</a:t>
            </a:r>
            <a:r>
              <a:rPr lang="fi-FI" dirty="0" smtClean="0">
                <a:latin typeface="Calibri" panose="020F0502020204030204" pitchFamily="34" charset="0"/>
              </a:rPr>
              <a:t> in </a:t>
            </a:r>
            <a:r>
              <a:rPr lang="fi-FI" dirty="0" err="1" smtClean="0">
                <a:latin typeface="Calibri" panose="020F0502020204030204" pitchFamily="34" charset="0"/>
              </a:rPr>
              <a:t>results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do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not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necessarily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mean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quality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differences</a:t>
            </a:r>
            <a:r>
              <a:rPr lang="fi-FI" dirty="0" smtClean="0">
                <a:latin typeface="Calibri" panose="020F0502020204030204" pitchFamily="34" charset="0"/>
              </a:rPr>
              <a:t>.</a:t>
            </a:r>
            <a:endParaRPr lang="fi-FI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20483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fi-FI" sz="3600" dirty="0" smtClean="0">
                <a:solidFill>
                  <a:srgbClr val="CC0000"/>
                </a:solidFill>
                <a:latin typeface="Calibri Light" panose="020F0302020204030204" pitchFamily="34" charset="0"/>
              </a:rPr>
              <a:t>SUMMARY 1</a:t>
            </a:r>
            <a:endParaRPr lang="fi-FI" sz="3600" dirty="0" smtClean="0">
              <a:solidFill>
                <a:srgbClr val="CC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9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isällön paikkamerkki 2"/>
          <p:cNvSpPr>
            <a:spLocks noGrp="1"/>
          </p:cNvSpPr>
          <p:nvPr>
            <p:ph idx="1"/>
          </p:nvPr>
        </p:nvSpPr>
        <p:spPr>
          <a:xfrm>
            <a:off x="1402556" y="1578059"/>
            <a:ext cx="9386887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fi-FI" dirty="0" err="1" smtClean="0">
                <a:latin typeface="Calibri" panose="020F0502020204030204" pitchFamily="34" charset="0"/>
              </a:rPr>
              <a:t>Familiarise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yourself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with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the</a:t>
            </a:r>
            <a:r>
              <a:rPr lang="fi-FI" dirty="0" smtClean="0">
                <a:latin typeface="Calibri" panose="020F0502020204030204" pitchFamily="34" charset="0"/>
              </a:rPr>
              <a:t> main </a:t>
            </a:r>
            <a:r>
              <a:rPr lang="fi-FI" dirty="0" err="1" smtClean="0">
                <a:latin typeface="Calibri" panose="020F0502020204030204" pitchFamily="34" charset="0"/>
              </a:rPr>
              <a:t>confounders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affecting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performance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calculations</a:t>
            </a:r>
            <a:r>
              <a:rPr lang="fi-FI" dirty="0" smtClean="0">
                <a:latin typeface="Calibri" panose="020F0502020204030204" pitchFamily="34" charset="0"/>
              </a:rPr>
              <a:t>, </a:t>
            </a:r>
            <a:r>
              <a:rPr lang="fi-FI" dirty="0" err="1" smtClean="0">
                <a:latin typeface="Calibri" panose="020F0502020204030204" pitchFamily="34" charset="0"/>
              </a:rPr>
              <a:t>e.g</a:t>
            </a:r>
            <a:r>
              <a:rPr lang="fi-FI" dirty="0" smtClean="0">
                <a:latin typeface="Calibri" panose="020F0502020204030204" pitchFamily="34" charset="0"/>
              </a:rPr>
              <a:t>. </a:t>
            </a:r>
            <a:r>
              <a:rPr lang="fi-FI" dirty="0" err="1" smtClean="0">
                <a:latin typeface="Calibri" panose="020F0502020204030204" pitchFamily="34" charset="0"/>
              </a:rPr>
              <a:t>factors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that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may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affect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calculation</a:t>
            </a:r>
            <a:r>
              <a:rPr lang="fi-FI" dirty="0" smtClean="0">
                <a:latin typeface="Calibri" panose="020F0502020204030204" pitchFamily="34" charset="0"/>
              </a:rPr>
              <a:t> of </a:t>
            </a:r>
            <a:r>
              <a:rPr lang="fi-FI" dirty="0" err="1" smtClean="0">
                <a:latin typeface="Calibri" panose="020F0502020204030204" pitchFamily="34" charset="0"/>
              </a:rPr>
              <a:t>the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standardised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mortality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ratio</a:t>
            </a:r>
            <a:r>
              <a:rPr lang="fi-FI" dirty="0" smtClean="0">
                <a:latin typeface="Calibri" panose="020F0502020204030204" pitchFamily="34" charset="0"/>
              </a:rPr>
              <a:t> (SMR):</a:t>
            </a:r>
            <a:endParaRPr lang="fi-FI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fi-FI" dirty="0" err="1"/>
              <a:t>Poor</a:t>
            </a:r>
            <a:r>
              <a:rPr lang="fi-FI" dirty="0"/>
              <a:t> </a:t>
            </a:r>
            <a:r>
              <a:rPr lang="fi-FI" dirty="0" err="1"/>
              <a:t>fit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risk-adjustment</a:t>
            </a:r>
            <a:r>
              <a:rPr lang="fi-FI" dirty="0"/>
              <a:t> </a:t>
            </a:r>
            <a:r>
              <a:rPr lang="fi-FI" dirty="0" err="1"/>
              <a:t>model</a:t>
            </a:r>
            <a:endParaRPr lang="fi-FI" dirty="0"/>
          </a:p>
          <a:p>
            <a:pPr marL="514350" indent="-514350">
              <a:buFont typeface="+mj-lt"/>
              <a:buAutoNum type="arabicParenR"/>
            </a:pPr>
            <a:r>
              <a:rPr lang="fi-FI" dirty="0" err="1"/>
              <a:t>Factors</a:t>
            </a:r>
            <a:r>
              <a:rPr lang="fi-FI" dirty="0"/>
              <a:t> </a:t>
            </a:r>
            <a:r>
              <a:rPr lang="fi-FI" dirty="0" err="1"/>
              <a:t>affecting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measurement</a:t>
            </a:r>
            <a:r>
              <a:rPr lang="fi-FI" dirty="0"/>
              <a:t> of </a:t>
            </a:r>
            <a:r>
              <a:rPr lang="fi-FI" dirty="0" err="1"/>
              <a:t>severity</a:t>
            </a:r>
            <a:r>
              <a:rPr lang="fi-FI" dirty="0"/>
              <a:t> of </a:t>
            </a:r>
            <a:r>
              <a:rPr lang="fi-FI" dirty="0" err="1"/>
              <a:t>illness</a:t>
            </a:r>
            <a:endParaRPr lang="fi-FI" dirty="0"/>
          </a:p>
          <a:p>
            <a:pPr marL="514350" indent="-514350">
              <a:buFont typeface="+mj-lt"/>
              <a:buAutoNum type="arabicParenR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measurement</a:t>
            </a:r>
            <a:r>
              <a:rPr lang="fi-FI" dirty="0"/>
              <a:t> of </a:t>
            </a:r>
            <a:r>
              <a:rPr lang="fi-FI" dirty="0" err="1"/>
              <a:t>mortality</a:t>
            </a:r>
            <a:r>
              <a:rPr lang="fi-FI" dirty="0"/>
              <a:t> – </a:t>
            </a:r>
            <a:r>
              <a:rPr lang="fi-FI" dirty="0" err="1"/>
              <a:t>bias</a:t>
            </a:r>
            <a:r>
              <a:rPr lang="fi-FI" dirty="0"/>
              <a:t> </a:t>
            </a:r>
            <a:r>
              <a:rPr lang="fi-FI" dirty="0" err="1"/>
              <a:t>caused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differences</a:t>
            </a:r>
            <a:r>
              <a:rPr lang="fi-FI" dirty="0"/>
              <a:t> in </a:t>
            </a:r>
            <a:r>
              <a:rPr lang="fi-FI" dirty="0" err="1"/>
              <a:t>hospital</a:t>
            </a:r>
            <a:r>
              <a:rPr lang="fi-FI" dirty="0"/>
              <a:t> </a:t>
            </a:r>
            <a:r>
              <a:rPr lang="fi-FI" dirty="0" err="1"/>
              <a:t>discharge</a:t>
            </a:r>
            <a:r>
              <a:rPr lang="fi-FI" dirty="0"/>
              <a:t> </a:t>
            </a:r>
            <a:r>
              <a:rPr lang="fi-FI" dirty="0" err="1"/>
              <a:t>practices</a:t>
            </a:r>
            <a:endParaRPr lang="fi-FI" dirty="0"/>
          </a:p>
          <a:p>
            <a:pPr marL="514350" indent="-514350">
              <a:buFont typeface="+mj-lt"/>
              <a:buAutoNum type="arabicParenR"/>
            </a:pPr>
            <a:r>
              <a:rPr lang="fi-FI" dirty="0" err="1"/>
              <a:t>Random</a:t>
            </a:r>
            <a:r>
              <a:rPr lang="fi-FI" dirty="0"/>
              <a:t> </a:t>
            </a:r>
            <a:r>
              <a:rPr lang="fi-FI" dirty="0" err="1"/>
              <a:t>variation</a:t>
            </a:r>
            <a:endParaRPr lang="fi-FI" dirty="0"/>
          </a:p>
          <a:p>
            <a:pPr marL="514350" indent="-514350">
              <a:buFont typeface="+mj-lt"/>
              <a:buAutoNum type="arabicParenR"/>
            </a:pPr>
            <a:r>
              <a:rPr lang="fi-FI" dirty="0" err="1"/>
              <a:t>Yule-Simpson’s</a:t>
            </a:r>
            <a:r>
              <a:rPr lang="fi-FI" dirty="0"/>
              <a:t> </a:t>
            </a:r>
            <a:r>
              <a:rPr lang="fi-FI" dirty="0" err="1"/>
              <a:t>paradox</a:t>
            </a:r>
            <a:endParaRPr lang="fi-FI" dirty="0"/>
          </a:p>
          <a:p>
            <a:pPr eaLnBrk="1" hangingPunct="1"/>
            <a:endParaRPr lang="fi-FI" dirty="0" smtClean="0">
              <a:latin typeface="Calibri" panose="020F0502020204030204" pitchFamily="34" charset="0"/>
            </a:endParaRPr>
          </a:p>
        </p:txBody>
      </p:sp>
      <p:sp>
        <p:nvSpPr>
          <p:cNvPr id="20483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fi-FI" sz="3600" dirty="0" smtClean="0">
                <a:solidFill>
                  <a:srgbClr val="CC0000"/>
                </a:solidFill>
                <a:latin typeface="Calibri Light" panose="020F0302020204030204" pitchFamily="34" charset="0"/>
              </a:rPr>
              <a:t>SUMMARY 2</a:t>
            </a:r>
            <a:endParaRPr lang="fi-FI" sz="3600" dirty="0" smtClean="0">
              <a:solidFill>
                <a:srgbClr val="CC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isällön paikkamerkki 2"/>
          <p:cNvSpPr>
            <a:spLocks noGrp="1"/>
          </p:cNvSpPr>
          <p:nvPr>
            <p:ph idx="1"/>
          </p:nvPr>
        </p:nvSpPr>
        <p:spPr>
          <a:xfrm>
            <a:off x="1402556" y="1841295"/>
            <a:ext cx="9386887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fi-FI" dirty="0" err="1" smtClean="0">
                <a:latin typeface="Calibri" panose="020F0502020204030204" pitchFamily="34" charset="0"/>
              </a:rPr>
              <a:t>Dig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deeper</a:t>
            </a:r>
            <a:r>
              <a:rPr lang="fi-FI" dirty="0" smtClean="0">
                <a:latin typeface="Calibri" panose="020F0502020204030204" pitchFamily="34" charset="0"/>
              </a:rPr>
              <a:t>: </a:t>
            </a:r>
            <a:r>
              <a:rPr lang="fi-FI" dirty="0" err="1" smtClean="0">
                <a:latin typeface="Calibri" panose="020F0502020204030204" pitchFamily="34" charset="0"/>
              </a:rPr>
              <a:t>try</a:t>
            </a:r>
            <a:r>
              <a:rPr lang="fi-FI" dirty="0" smtClean="0">
                <a:latin typeface="Calibri" panose="020F0502020204030204" pitchFamily="34" charset="0"/>
              </a:rPr>
              <a:t> to </a:t>
            </a:r>
            <a:r>
              <a:rPr lang="fi-FI" dirty="0" err="1" smtClean="0">
                <a:latin typeface="Calibri" panose="020F0502020204030204" pitchFamily="34" charset="0"/>
              </a:rPr>
              <a:t>find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factors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that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explain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differences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between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units</a:t>
            </a:r>
            <a:endParaRPr lang="fi-FI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fi-FI" dirty="0" err="1" smtClean="0">
                <a:latin typeface="Calibri" panose="020F0502020204030204" pitchFamily="34" charset="0"/>
              </a:rPr>
              <a:t>What</a:t>
            </a:r>
            <a:r>
              <a:rPr lang="fi-FI" dirty="0" smtClean="0">
                <a:latin typeface="Calibri" panose="020F0502020204030204" pitchFamily="34" charset="0"/>
              </a:rPr>
              <a:t> is it </a:t>
            </a:r>
            <a:r>
              <a:rPr lang="fi-FI" dirty="0" err="1" smtClean="0">
                <a:latin typeface="Calibri" panose="020F0502020204030204" pitchFamily="34" charset="0"/>
              </a:rPr>
              <a:t>that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your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comparator</a:t>
            </a:r>
            <a:r>
              <a:rPr lang="fi-FI" dirty="0" smtClean="0">
                <a:latin typeface="Calibri" panose="020F0502020204030204" pitchFamily="34" charset="0"/>
              </a:rPr>
              <a:t> is </a:t>
            </a:r>
            <a:r>
              <a:rPr lang="fi-FI" dirty="0" err="1" smtClean="0">
                <a:latin typeface="Calibri" panose="020F0502020204030204" pitchFamily="34" charset="0"/>
              </a:rPr>
              <a:t>doing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better</a:t>
            </a:r>
            <a:r>
              <a:rPr lang="fi-FI" dirty="0" smtClean="0">
                <a:latin typeface="Calibri" panose="020F0502020204030204" pitchFamily="34" charset="0"/>
              </a:rPr>
              <a:t>? Is </a:t>
            </a:r>
            <a:r>
              <a:rPr lang="fi-FI" dirty="0" err="1" smtClean="0">
                <a:latin typeface="Calibri" panose="020F0502020204030204" pitchFamily="34" charset="0"/>
              </a:rPr>
              <a:t>there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something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that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could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learn</a:t>
            </a:r>
            <a:r>
              <a:rPr lang="fi-FI" dirty="0" smtClean="0">
                <a:latin typeface="Calibri" panose="020F0502020204030204" pitchFamily="34" charset="0"/>
              </a:rPr>
              <a:t>, </a:t>
            </a:r>
            <a:r>
              <a:rPr lang="fi-FI" dirty="0" err="1" smtClean="0">
                <a:latin typeface="Calibri" panose="020F0502020204030204" pitchFamily="34" charset="0"/>
              </a:rPr>
              <a:t>perhaps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some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good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practices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that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might</a:t>
            </a:r>
            <a:r>
              <a:rPr lang="fi-FI" dirty="0" smtClean="0">
                <a:latin typeface="Calibri" panose="020F0502020204030204" pitchFamily="34" charset="0"/>
              </a:rPr>
              <a:t> copy?</a:t>
            </a:r>
            <a:endParaRPr lang="fi-FI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fi-FI" dirty="0" err="1" smtClean="0">
                <a:latin typeface="Calibri" panose="020F0502020204030204" pitchFamily="34" charset="0"/>
              </a:rPr>
              <a:t>Sometimes</a:t>
            </a:r>
            <a:r>
              <a:rPr lang="fi-FI" dirty="0" smtClean="0">
                <a:latin typeface="Calibri" panose="020F0502020204030204" pitchFamily="34" charset="0"/>
              </a:rPr>
              <a:t>, </a:t>
            </a:r>
            <a:r>
              <a:rPr lang="fi-FI" dirty="0" err="1" smtClean="0">
                <a:latin typeface="Calibri" panose="020F0502020204030204" pitchFamily="34" charset="0"/>
              </a:rPr>
              <a:t>the</a:t>
            </a:r>
            <a:r>
              <a:rPr lang="fi-FI" dirty="0" smtClean="0">
                <a:latin typeface="Calibri" panose="020F0502020204030204" pitchFamily="34" charset="0"/>
              </a:rPr>
              <a:t> data </a:t>
            </a:r>
            <a:r>
              <a:rPr lang="fi-FI" dirty="0" err="1" smtClean="0">
                <a:latin typeface="Calibri" panose="020F0502020204030204" pitchFamily="34" charset="0"/>
              </a:rPr>
              <a:t>may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tell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that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are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doing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well</a:t>
            </a:r>
            <a:r>
              <a:rPr lang="fi-FI" dirty="0" smtClean="0">
                <a:latin typeface="Calibri" panose="020F0502020204030204" pitchFamily="34" charset="0"/>
              </a:rPr>
              <a:t>. </a:t>
            </a:r>
            <a:r>
              <a:rPr lang="fi-FI" dirty="0" err="1" smtClean="0">
                <a:latin typeface="Calibri" panose="020F0502020204030204" pitchFamily="34" charset="0"/>
              </a:rPr>
              <a:t>That’s</a:t>
            </a:r>
            <a:r>
              <a:rPr lang="fi-FI" dirty="0" smtClean="0">
                <a:latin typeface="Calibri" panose="020F0502020204030204" pitchFamily="34" charset="0"/>
              </a:rPr>
              <a:t> a </a:t>
            </a:r>
            <a:r>
              <a:rPr lang="fi-FI" dirty="0" err="1" smtClean="0">
                <a:latin typeface="Calibri" panose="020F0502020204030204" pitchFamily="34" charset="0"/>
              </a:rPr>
              <a:t>good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reason</a:t>
            </a:r>
            <a:r>
              <a:rPr lang="fi-FI" dirty="0" smtClean="0">
                <a:latin typeface="Calibri" panose="020F0502020204030204" pitchFamily="34" charset="0"/>
              </a:rPr>
              <a:t> for </a:t>
            </a:r>
            <a:r>
              <a:rPr lang="fi-FI" dirty="0" err="1" smtClean="0">
                <a:latin typeface="Calibri" panose="020F0502020204030204" pitchFamily="34" charset="0"/>
              </a:rPr>
              <a:t>being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happy</a:t>
            </a:r>
            <a:r>
              <a:rPr lang="fi-FI" dirty="0" smtClean="0">
                <a:latin typeface="Calibri" panose="020F0502020204030204" pitchFamily="34" charset="0"/>
              </a:rPr>
              <a:t>, </a:t>
            </a:r>
            <a:r>
              <a:rPr lang="fi-FI" dirty="0" err="1" smtClean="0">
                <a:latin typeface="Calibri" panose="020F0502020204030204" pitchFamily="34" charset="0"/>
              </a:rPr>
              <a:t>but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beware</a:t>
            </a:r>
            <a:r>
              <a:rPr lang="fi-FI" dirty="0" smtClean="0">
                <a:latin typeface="Calibri" panose="020F0502020204030204" pitchFamily="34" charset="0"/>
              </a:rPr>
              <a:t> of </a:t>
            </a:r>
            <a:r>
              <a:rPr lang="fi-FI" dirty="0" err="1" smtClean="0">
                <a:latin typeface="Calibri" panose="020F0502020204030204" pitchFamily="34" charset="0"/>
              </a:rPr>
              <a:t>becoming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self-satisfied</a:t>
            </a:r>
            <a:r>
              <a:rPr lang="fi-FI" dirty="0" smtClean="0">
                <a:latin typeface="Calibri" panose="020F0502020204030204" pitchFamily="34" charset="0"/>
              </a:rPr>
              <a:t>!</a:t>
            </a:r>
            <a:br>
              <a:rPr lang="fi-FI" dirty="0" smtClean="0">
                <a:latin typeface="Calibri" panose="020F0502020204030204" pitchFamily="34" charset="0"/>
              </a:rPr>
            </a:br>
            <a:endParaRPr lang="fi-FI" dirty="0" smtClean="0">
              <a:latin typeface="Calibri" panose="020F0502020204030204" pitchFamily="34" charset="0"/>
            </a:endParaRPr>
          </a:p>
        </p:txBody>
      </p:sp>
      <p:sp>
        <p:nvSpPr>
          <p:cNvPr id="20483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fi-FI" sz="3600" dirty="0" smtClean="0">
                <a:solidFill>
                  <a:srgbClr val="CC0000"/>
                </a:solidFill>
                <a:latin typeface="Calibri Light" panose="020F0302020204030204" pitchFamily="34" charset="0"/>
              </a:rPr>
              <a:t>SUMMARY 3</a:t>
            </a:r>
            <a:endParaRPr lang="fi-FI" sz="3600" dirty="0" smtClean="0">
              <a:solidFill>
                <a:srgbClr val="CC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8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220</Words>
  <Application>Microsoft Office PowerPoint</Application>
  <PresentationFormat>Laajakuva</PresentationFormat>
  <Paragraphs>31</Paragraphs>
  <Slides>4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Cambria</vt:lpstr>
      <vt:lpstr>Office-teema</vt:lpstr>
      <vt:lpstr>PowerPoint-esitys</vt:lpstr>
      <vt:lpstr>SUMMARY 1</vt:lpstr>
      <vt:lpstr>SUMMARY 2</vt:lpstr>
      <vt:lpstr>SUMMARY 3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Reinikainen Matti</dc:creator>
  <cp:lastModifiedBy>Reinikainen Matti</cp:lastModifiedBy>
  <cp:revision>54</cp:revision>
  <dcterms:created xsi:type="dcterms:W3CDTF">2017-08-18T15:14:35Z</dcterms:created>
  <dcterms:modified xsi:type="dcterms:W3CDTF">2017-09-17T19:44:40Z</dcterms:modified>
</cp:coreProperties>
</file>