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7" r:id="rId2"/>
    <p:sldId id="260" r:id="rId3"/>
    <p:sldId id="264" r:id="rId4"/>
    <p:sldId id="263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1"/>
    <p:restoredTop sz="94624"/>
  </p:normalViewPr>
  <p:slideViewPr>
    <p:cSldViewPr snapToGrid="0" snapToObjects="1">
      <p:cViewPr varScale="1">
        <p:scale>
          <a:sx n="95" d="100"/>
          <a:sy n="95" d="100"/>
        </p:scale>
        <p:origin x="4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371F5-8D1F-1046-A388-606FBA3EDE84}" type="datetimeFigureOut">
              <a:rPr lang="en-US" smtClean="0"/>
              <a:t>9/5/17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29B41-AF87-A246-B309-10855AE22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81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BFCC20E1-88AF-9C4C-843B-28B67AA0EE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4E7E6-E572-FB42-AF88-487C04A666A0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A6724-12D1-DF4A-84E2-BFCF3F3B1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6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4E7E6-E572-FB42-AF88-487C04A666A0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A6724-12D1-DF4A-84E2-BFCF3F3B1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4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4E7E6-E572-FB42-AF88-487C04A666A0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A6724-12D1-DF4A-84E2-BFCF3F3B1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59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Claire Stigare SFAI 2017</a:t>
            </a:r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04902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32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Claire Stigare SFAI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240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Claire Stigare SFAI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736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4E7E6-E572-FB42-AF88-487C04A666A0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A6724-12D1-DF4A-84E2-BFCF3F3B1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98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4E7E6-E572-FB42-AF88-487C04A666A0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A6724-12D1-DF4A-84E2-BFCF3F3B1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0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4E7E6-E572-FB42-AF88-487C04A666A0}" type="datetimeFigureOut">
              <a:rPr lang="en-US" smtClean="0"/>
              <a:t>9/5/17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A6724-12D1-DF4A-84E2-BFCF3F3B1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4E7E6-E572-FB42-AF88-487C04A666A0}" type="datetimeFigureOut">
              <a:rPr lang="en-US" smtClean="0"/>
              <a:t>9/5/17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A6724-12D1-DF4A-84E2-BFCF3F3B1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3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4E7E6-E572-FB42-AF88-487C04A666A0}" type="datetimeFigureOut">
              <a:rPr lang="en-US" smtClean="0"/>
              <a:t>9/5/17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A6724-12D1-DF4A-84E2-BFCF3F3B1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68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4E7E6-E572-FB42-AF88-487C04A666A0}" type="datetimeFigureOut">
              <a:rPr lang="en-US" smtClean="0"/>
              <a:t>9/5/17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A6724-12D1-DF4A-84E2-BFCF3F3B1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79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4E7E6-E572-FB42-AF88-487C04A666A0}" type="datetimeFigureOut">
              <a:rPr lang="en-US" smtClean="0"/>
              <a:t>9/5/17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A6724-12D1-DF4A-84E2-BFCF3F3B1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07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4E7E6-E572-FB42-AF88-487C04A666A0}" type="datetimeFigureOut">
              <a:rPr lang="en-US" smtClean="0"/>
              <a:t>9/5/17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A6724-12D1-DF4A-84E2-BFCF3F3B1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1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4E7E6-E572-FB42-AF88-487C04A666A0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A6724-12D1-DF4A-84E2-BFCF3F3B1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7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tiff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4295556"/>
            <a:ext cx="9144000" cy="1655762"/>
          </a:xfrm>
        </p:spPr>
        <p:txBody>
          <a:bodyPr/>
          <a:lstStyle/>
          <a:p>
            <a:r>
              <a:rPr lang="en-US" sz="4000" dirty="0" smtClean="0"/>
              <a:t>Claire Stigare</a:t>
            </a:r>
          </a:p>
          <a:p>
            <a:r>
              <a:rPr lang="en-US" sz="3200" dirty="0" smtClean="0"/>
              <a:t>Karolinska </a:t>
            </a:r>
            <a:r>
              <a:rPr lang="en-US" sz="3200" dirty="0" err="1" smtClean="0"/>
              <a:t>Sjukhuset</a:t>
            </a:r>
            <a:r>
              <a:rPr lang="en-US" sz="3200" dirty="0" smtClean="0"/>
              <a:t> Stockholm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Claire Stigare SFAI 2017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219200" y="1014039"/>
            <a:ext cx="9144000" cy="238760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dirty="0" smtClean="0"/>
              <a:t>Long-term survival and morbidity after Acute Kidney Injury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766" y="120122"/>
            <a:ext cx="2128616" cy="180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Claire Stigare SFAI 2017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03200" y="279400"/>
            <a:ext cx="6375400" cy="5892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 Acute Kidney Disease (AKD)</a:t>
            </a:r>
          </a:p>
          <a:p>
            <a:pPr marL="0" indent="0">
              <a:buNone/>
            </a:pPr>
            <a:r>
              <a:rPr lang="en-US" sz="2600" dirty="0" smtClean="0"/>
              <a:t>Damage/ loss of function 7 - 90 days after AKI. Grade change from baseline Creatinine.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Chronic Kidney Disease.(CKD)</a:t>
            </a:r>
          </a:p>
          <a:p>
            <a:pPr marL="0" indent="0">
              <a:buNone/>
            </a:pPr>
            <a:r>
              <a:rPr lang="en-US" sz="2600" dirty="0" smtClean="0"/>
              <a:t>Structural /functional abnormality lasting </a:t>
            </a:r>
          </a:p>
          <a:p>
            <a:pPr marL="0" indent="0">
              <a:buNone/>
            </a:pPr>
            <a:r>
              <a:rPr lang="en-US" sz="2600" dirty="0" smtClean="0"/>
              <a:t>&gt; 90 days. GFR &lt;60ml/min/1.73m</a:t>
            </a:r>
            <a:r>
              <a:rPr lang="en-US" sz="2600" baseline="30000" dirty="0" smtClean="0"/>
              <a:t>2</a:t>
            </a:r>
          </a:p>
          <a:p>
            <a:pPr marL="0" indent="0">
              <a:buNone/>
            </a:pPr>
            <a:endParaRPr lang="en-US" baseline="30000" dirty="0" smtClean="0"/>
          </a:p>
          <a:p>
            <a:pPr marL="0" indent="0">
              <a:buNone/>
            </a:pPr>
            <a:r>
              <a:rPr lang="en-US" b="1" dirty="0" smtClean="0"/>
              <a:t>End Stage Renal Disease</a:t>
            </a:r>
            <a:r>
              <a:rPr lang="en-US" b="1" dirty="0"/>
              <a:t> </a:t>
            </a:r>
            <a:r>
              <a:rPr lang="en-US" b="1" dirty="0" smtClean="0"/>
              <a:t>(ESRD)</a:t>
            </a:r>
          </a:p>
          <a:p>
            <a:pPr marL="0" indent="0">
              <a:buNone/>
            </a:pPr>
            <a:r>
              <a:rPr lang="en-US" dirty="0" smtClean="0"/>
              <a:t>Advanced CKD (grade 5), </a:t>
            </a:r>
          </a:p>
          <a:p>
            <a:pPr marL="0" indent="0">
              <a:buNone/>
            </a:pPr>
            <a:r>
              <a:rPr lang="en-US" dirty="0" smtClean="0"/>
              <a:t>GFR&lt; 15ml/min/1.73m</a:t>
            </a:r>
            <a:r>
              <a:rPr lang="en-US" baseline="30000" dirty="0" smtClean="0"/>
              <a:t>2, </a:t>
            </a:r>
          </a:p>
          <a:p>
            <a:pPr marL="0" indent="0">
              <a:buNone/>
            </a:pPr>
            <a:r>
              <a:rPr lang="en-US" dirty="0" smtClean="0"/>
              <a:t> or dialysis  or transplant</a:t>
            </a:r>
            <a:endParaRPr lang="en-US" baseline="300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nrneph.2017.2-f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1552576"/>
            <a:ext cx="5257800" cy="396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086600" y="547584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x-none" dirty="0">
                <a:latin typeface="Arial" charset="0"/>
              </a:rPr>
              <a:t>Chawla, L. S. </a:t>
            </a:r>
            <a:r>
              <a:rPr lang="en-US" altLang="x-none" i="1" dirty="0">
                <a:latin typeface="Arial" charset="0"/>
              </a:rPr>
              <a:t>et al. </a:t>
            </a:r>
            <a:r>
              <a:rPr lang="en-GB" altLang="x-none" dirty="0">
                <a:latin typeface="Arial" charset="0"/>
              </a:rPr>
              <a:t>(2017) </a:t>
            </a:r>
            <a:r>
              <a:rPr lang="en-US" altLang="x-none" dirty="0" smtClean="0">
                <a:latin typeface="Arial" charset="0"/>
              </a:rPr>
              <a:t>(</a:t>
            </a:r>
            <a:r>
              <a:rPr lang="en-US" altLang="x-none" dirty="0">
                <a:latin typeface="Arial" charset="0"/>
              </a:rPr>
              <a:t>ADQI</a:t>
            </a:r>
            <a:r>
              <a:rPr lang="en-US" altLang="x-none" dirty="0" smtClean="0">
                <a:latin typeface="Arial" charset="0"/>
              </a:rPr>
              <a:t>)</a:t>
            </a:r>
            <a:r>
              <a:rPr lang="en-US" altLang="x-none" i="1" dirty="0" smtClean="0">
                <a:latin typeface="Arial" charset="0"/>
              </a:rPr>
              <a:t>.</a:t>
            </a:r>
            <a:r>
              <a:rPr lang="en-US" altLang="x-none" dirty="0" smtClean="0">
                <a:latin typeface="Arial" charset="0"/>
              </a:rPr>
              <a:t> </a:t>
            </a:r>
            <a:endParaRPr lang="en-US" altLang="x-none" dirty="0"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766" y="120122"/>
            <a:ext cx="2128616" cy="180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Claire Stigare SFAI 2017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086" y="1950395"/>
            <a:ext cx="847052" cy="765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602" y="3092367"/>
            <a:ext cx="952033" cy="953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024" y="4199645"/>
            <a:ext cx="845223" cy="845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714" y="2973761"/>
            <a:ext cx="1114944" cy="103652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266267" y="2791836"/>
            <a:ext cx="1503861" cy="1235710"/>
          </a:xfrm>
          <a:prstGeom prst="ellipse">
            <a:avLst/>
          </a:prstGeom>
          <a:solidFill>
            <a:schemeClr val="bg2">
              <a:lumMod val="75000"/>
              <a:alpha val="4117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0128" y="1988083"/>
            <a:ext cx="828586" cy="900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67239">
            <a:off x="7124920" y="3164579"/>
            <a:ext cx="680990" cy="9785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6382" y="4216777"/>
            <a:ext cx="834552" cy="7732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8611" y="348242"/>
            <a:ext cx="102764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Long-term risk of remote organs dysfunction </a:t>
            </a:r>
            <a:br>
              <a:rPr lang="en-US" sz="3600" dirty="0" smtClean="0"/>
            </a:br>
            <a:r>
              <a:rPr lang="en-US" sz="3600" dirty="0" smtClean="0"/>
              <a:t> associated with AKI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320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Claire Stigare SFAI 2017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2300" y="365125"/>
            <a:ext cx="9893300" cy="1325563"/>
          </a:xfrm>
          <a:prstGeom prst="rect">
            <a:avLst/>
          </a:prstGeom>
        </p:spPr>
        <p:txBody>
          <a:bodyPr/>
          <a:lstStyle/>
          <a:p>
            <a:r>
              <a:rPr lang="en-US" b="1" dirty="0" smtClean="0"/>
              <a:t>Summary long-term outcome after AKI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25600" y="1474787"/>
            <a:ext cx="11252200" cy="48450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70 year old </a:t>
            </a:r>
            <a:r>
              <a:rPr lang="en-GB" dirty="0" smtClean="0"/>
              <a:t>lady, pneumonia</a:t>
            </a:r>
            <a:r>
              <a:rPr lang="en-GB" dirty="0"/>
              <a:t>, sepsis &amp; AKI. 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A</a:t>
            </a:r>
            <a:r>
              <a:rPr lang="en-GB" b="1" dirty="0" smtClean="0"/>
              <a:t>live  </a:t>
            </a:r>
            <a:r>
              <a:rPr lang="en-GB" b="1" dirty="0"/>
              <a:t>one </a:t>
            </a:r>
            <a:r>
              <a:rPr lang="en-GB" b="1" dirty="0" smtClean="0"/>
              <a:t>year?  five </a:t>
            </a:r>
            <a:r>
              <a:rPr lang="en-GB" b="1" dirty="0"/>
              <a:t>years</a:t>
            </a:r>
            <a:r>
              <a:rPr lang="en-GB" b="1" dirty="0" smtClean="0"/>
              <a:t>?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≈ 50% at one year  ≈30% at  5 years</a:t>
            </a:r>
            <a:endParaRPr lang="en-GB" dirty="0"/>
          </a:p>
          <a:p>
            <a:pPr marL="0" indent="0">
              <a:buNone/>
            </a:pPr>
            <a:r>
              <a:rPr lang="en-GB" b="1" dirty="0"/>
              <a:t>W</a:t>
            </a:r>
            <a:r>
              <a:rPr lang="en-GB" b="1" dirty="0" smtClean="0"/>
              <a:t>ill </a:t>
            </a:r>
            <a:r>
              <a:rPr lang="en-GB" b="1" dirty="0"/>
              <a:t>we know what her renal function is</a:t>
            </a:r>
            <a:r>
              <a:rPr lang="en-GB" b="1" dirty="0" smtClean="0"/>
              <a:t>?</a:t>
            </a:r>
          </a:p>
          <a:p>
            <a:pPr marL="0" indent="0">
              <a:buNone/>
            </a:pPr>
            <a:r>
              <a:rPr lang="en-GB" dirty="0" smtClean="0"/>
              <a:t>Few patients </a:t>
            </a:r>
            <a:r>
              <a:rPr lang="en-GB" smtClean="0"/>
              <a:t>are followed-up</a:t>
            </a:r>
            <a:endParaRPr lang="en-GB" dirty="0"/>
          </a:p>
          <a:p>
            <a:pPr marL="0" indent="0">
              <a:buNone/>
            </a:pPr>
            <a:r>
              <a:rPr lang="en-GB" b="1" dirty="0"/>
              <a:t>C</a:t>
            </a:r>
            <a:r>
              <a:rPr lang="en-GB" b="1" dirty="0" smtClean="0"/>
              <a:t>hances of  </a:t>
            </a:r>
            <a:r>
              <a:rPr lang="en-GB" b="1" dirty="0"/>
              <a:t>CKD or ESRD</a:t>
            </a:r>
            <a:r>
              <a:rPr lang="en-GB" b="1" dirty="0" smtClean="0"/>
              <a:t>?</a:t>
            </a:r>
          </a:p>
          <a:p>
            <a:pPr marL="0" indent="0">
              <a:buNone/>
            </a:pPr>
            <a:r>
              <a:rPr lang="en-GB" dirty="0" smtClean="0"/>
              <a:t>&gt;30% risk of CKD     &gt;4% risk of ESRD at 5 years </a:t>
            </a:r>
            <a:endParaRPr lang="en-GB" dirty="0"/>
          </a:p>
          <a:p>
            <a:pPr marL="0" indent="0">
              <a:buNone/>
            </a:pPr>
            <a:r>
              <a:rPr lang="en-GB" b="1" dirty="0" smtClean="0"/>
              <a:t>Increase long-term </a:t>
            </a:r>
            <a:r>
              <a:rPr lang="en-GB" b="1" dirty="0"/>
              <a:t>risk of </a:t>
            </a:r>
            <a:r>
              <a:rPr lang="en-GB" b="1" dirty="0" smtClean="0"/>
              <a:t>other </a:t>
            </a:r>
            <a:r>
              <a:rPr lang="en-GB" b="1" dirty="0"/>
              <a:t>organ dysfunctions</a:t>
            </a:r>
            <a:r>
              <a:rPr lang="en-GB" b="1" dirty="0" smtClean="0"/>
              <a:t>?</a:t>
            </a:r>
          </a:p>
          <a:p>
            <a:pPr marL="0" indent="0">
              <a:buNone/>
            </a:pPr>
            <a:r>
              <a:rPr lang="en-GB" dirty="0" smtClean="0"/>
              <a:t>Yes!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1474787"/>
            <a:ext cx="677028" cy="1041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766" y="120122"/>
            <a:ext cx="2128616" cy="180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0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196</Words>
  <Application>Microsoft Macintosh PowerPoint</Application>
  <PresentationFormat>Widescreen</PresentationFormat>
  <Paragraphs>35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Calibri</vt:lpstr>
      <vt:lpstr>Calibri Light</vt:lpstr>
      <vt:lpstr>Arial</vt:lpstr>
      <vt:lpstr>Office Theme</vt:lpstr>
      <vt:lpstr>Long-term survival and morbidity after Acute Kidney Injury</vt:lpstr>
      <vt:lpstr>PowerPoint Presentation</vt:lpstr>
      <vt:lpstr>PowerPoint Presentation</vt:lpstr>
      <vt:lpstr>Summary long-term outcome after AKI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Long-term survival and morbidity after Acute Kidney Injury</dc:title>
  <dc:creator>Claire Rimes</dc:creator>
  <cp:lastModifiedBy>Claire Rimes</cp:lastModifiedBy>
  <cp:revision>4</cp:revision>
  <dcterms:created xsi:type="dcterms:W3CDTF">2017-09-03T20:26:28Z</dcterms:created>
  <dcterms:modified xsi:type="dcterms:W3CDTF">2017-09-05T13:36:26Z</dcterms:modified>
</cp:coreProperties>
</file>