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NZ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en-NZ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3C0B8-6F57-4B7D-AC1F-81D5EFBA2EEF}" type="datetimeFigureOut">
              <a:rPr lang="en-NZ" smtClean="0"/>
              <a:t>4/09/2017</a:t>
            </a:fld>
            <a:endParaRPr lang="en-NZ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CCB3B-3E69-4C2C-A47C-D5F9B8720DE2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NZ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NZ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3C0B8-6F57-4B7D-AC1F-81D5EFBA2EEF}" type="datetimeFigureOut">
              <a:rPr lang="en-NZ" smtClean="0"/>
              <a:t>4/09/2017</a:t>
            </a:fld>
            <a:endParaRPr lang="en-NZ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CCB3B-3E69-4C2C-A47C-D5F9B8720DE2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en-NZ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NZ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3C0B8-6F57-4B7D-AC1F-81D5EFBA2EEF}" type="datetimeFigureOut">
              <a:rPr lang="en-NZ" smtClean="0"/>
              <a:t>4/09/2017</a:t>
            </a:fld>
            <a:endParaRPr lang="en-NZ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CCB3B-3E69-4C2C-A47C-D5F9B8720DE2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NZ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NZ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3C0B8-6F57-4B7D-AC1F-81D5EFBA2EEF}" type="datetimeFigureOut">
              <a:rPr lang="en-NZ" smtClean="0"/>
              <a:t>4/09/2017</a:t>
            </a:fld>
            <a:endParaRPr lang="en-NZ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CCB3B-3E69-4C2C-A47C-D5F9B8720DE2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en-NZ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3C0B8-6F57-4B7D-AC1F-81D5EFBA2EEF}" type="datetimeFigureOut">
              <a:rPr lang="en-NZ" smtClean="0"/>
              <a:t>4/09/2017</a:t>
            </a:fld>
            <a:endParaRPr lang="en-NZ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CCB3B-3E69-4C2C-A47C-D5F9B8720DE2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NZ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NZ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NZ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3C0B8-6F57-4B7D-AC1F-81D5EFBA2EEF}" type="datetimeFigureOut">
              <a:rPr lang="en-NZ" smtClean="0"/>
              <a:t>4/09/2017</a:t>
            </a:fld>
            <a:endParaRPr lang="en-NZ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CCB3B-3E69-4C2C-A47C-D5F9B8720DE2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en-NZ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NZ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NZ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3C0B8-6F57-4B7D-AC1F-81D5EFBA2EEF}" type="datetimeFigureOut">
              <a:rPr lang="en-NZ" smtClean="0"/>
              <a:t>4/09/2017</a:t>
            </a:fld>
            <a:endParaRPr lang="en-NZ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CCB3B-3E69-4C2C-A47C-D5F9B8720DE2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NZ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3C0B8-6F57-4B7D-AC1F-81D5EFBA2EEF}" type="datetimeFigureOut">
              <a:rPr lang="en-NZ" smtClean="0"/>
              <a:t>4/09/2017</a:t>
            </a:fld>
            <a:endParaRPr lang="en-NZ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CCB3B-3E69-4C2C-A47C-D5F9B8720DE2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3C0B8-6F57-4B7D-AC1F-81D5EFBA2EEF}" type="datetimeFigureOut">
              <a:rPr lang="en-NZ" smtClean="0"/>
              <a:t>4/09/2017</a:t>
            </a:fld>
            <a:endParaRPr lang="en-NZ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CCB3B-3E69-4C2C-A47C-D5F9B8720DE2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en-NZ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NZ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3C0B8-6F57-4B7D-AC1F-81D5EFBA2EEF}" type="datetimeFigureOut">
              <a:rPr lang="en-NZ" smtClean="0"/>
              <a:t>4/09/2017</a:t>
            </a:fld>
            <a:endParaRPr lang="en-NZ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CCB3B-3E69-4C2C-A47C-D5F9B8720DE2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en-NZ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3C0B8-6F57-4B7D-AC1F-81D5EFBA2EEF}" type="datetimeFigureOut">
              <a:rPr lang="en-NZ" smtClean="0"/>
              <a:t>4/09/2017</a:t>
            </a:fld>
            <a:endParaRPr lang="en-NZ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CCB3B-3E69-4C2C-A47C-D5F9B8720DE2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en-NZ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NZ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33C0B8-6F57-4B7D-AC1F-81D5EFBA2EEF}" type="datetimeFigureOut">
              <a:rPr lang="en-NZ" smtClean="0"/>
              <a:t>4/09/2017</a:t>
            </a:fld>
            <a:endParaRPr lang="en-NZ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4CCB3B-3E69-4C2C-A47C-D5F9B8720DE2}" type="slidenum">
              <a:rPr lang="en-NZ" smtClean="0"/>
              <a:t>‹#›</a:t>
            </a:fld>
            <a:endParaRPr lang="en-N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NZ" dirty="0" smtClean="0"/>
              <a:t>What you need to know about chemical weapons</a:t>
            </a:r>
            <a:endParaRPr lang="en-NZ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NZ" dirty="0" smtClean="0"/>
              <a:t>Nina Widfeldt, MD, PhD</a:t>
            </a:r>
          </a:p>
          <a:p>
            <a:r>
              <a:rPr lang="en-NZ" dirty="0" err="1" smtClean="0"/>
              <a:t>Anestesikliniken</a:t>
            </a:r>
            <a:r>
              <a:rPr lang="en-NZ" dirty="0" smtClean="0"/>
              <a:t> </a:t>
            </a:r>
            <a:r>
              <a:rPr lang="en-NZ" dirty="0" err="1" smtClean="0"/>
              <a:t>Södra</a:t>
            </a:r>
            <a:r>
              <a:rPr lang="en-NZ" dirty="0" smtClean="0"/>
              <a:t> </a:t>
            </a:r>
            <a:r>
              <a:rPr lang="en-NZ" dirty="0" err="1" smtClean="0"/>
              <a:t>Älvsborgs</a:t>
            </a:r>
            <a:r>
              <a:rPr lang="en-NZ" dirty="0" smtClean="0"/>
              <a:t> </a:t>
            </a:r>
            <a:r>
              <a:rPr lang="en-NZ" dirty="0" err="1" smtClean="0"/>
              <a:t>Sjukhus</a:t>
            </a:r>
            <a:endParaRPr lang="en-NZ" dirty="0" smtClean="0"/>
          </a:p>
          <a:p>
            <a:r>
              <a:rPr lang="en-NZ" dirty="0" smtClean="0"/>
              <a:t>Inspector OPCW</a:t>
            </a:r>
          </a:p>
          <a:p>
            <a:r>
              <a:rPr lang="en-NZ" dirty="0" smtClean="0"/>
              <a:t>Member of </a:t>
            </a:r>
            <a:r>
              <a:rPr lang="en-NZ" dirty="0" err="1" smtClean="0"/>
              <a:t>Socialstyrelsens</a:t>
            </a:r>
            <a:r>
              <a:rPr lang="en-NZ" dirty="0" smtClean="0"/>
              <a:t> C-</a:t>
            </a:r>
            <a:r>
              <a:rPr lang="en-NZ" dirty="0" err="1" smtClean="0"/>
              <a:t>MeG</a:t>
            </a:r>
            <a:endParaRPr lang="en-N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Platshållare för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DB63634E-5B53-4813-AFA7-2F0F7ACAA7AA}" type="datetime1">
              <a:rPr lang="sv-SE"/>
              <a:pPr/>
              <a:t>2017-09-04</a:t>
            </a:fld>
            <a:endParaRPr lang="sv-SE"/>
          </a:p>
        </p:txBody>
      </p:sp>
      <p:sp>
        <p:nvSpPr>
          <p:cNvPr id="23555" name="Platshållare för sidfot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sv-SE"/>
              <a:t>© Nina Widfeldt</a:t>
            </a:r>
          </a:p>
        </p:txBody>
      </p:sp>
      <p:sp>
        <p:nvSpPr>
          <p:cNvPr id="23556" name="Platshållare för bildnumm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2D4D680-FBF8-47DB-89BD-25EEF0A079DA}" type="slidenum">
              <a:rPr lang="sv-SE"/>
              <a:pPr/>
              <a:t>2</a:t>
            </a:fld>
            <a:endParaRPr lang="sv-SE"/>
          </a:p>
        </p:txBody>
      </p:sp>
      <p:sp>
        <p:nvSpPr>
          <p:cNvPr id="2355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39405"/>
            <a:ext cx="8229600" cy="461665"/>
          </a:xfrm>
          <a:noFill/>
        </p:spPr>
        <p:txBody>
          <a:bodyPr>
            <a:spAutoFit/>
          </a:bodyPr>
          <a:lstStyle/>
          <a:p>
            <a:pPr eaLnBrk="1" hangingPunct="1"/>
            <a:r>
              <a:rPr lang="sv-SE" sz="2400" b="1" dirty="0" smtClean="0">
                <a:effectLst/>
                <a:latin typeface="Verdana" pitchFamily="34" charset="0"/>
              </a:rPr>
              <a:t>FIRST ASSESSMENT</a:t>
            </a:r>
          </a:p>
        </p:txBody>
      </p:sp>
      <p:sp>
        <p:nvSpPr>
          <p:cNvPr id="235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4419600"/>
            <a:ext cx="8839200" cy="1471172"/>
          </a:xfrm>
          <a:noFill/>
        </p:spPr>
        <p:txBody>
          <a:bodyPr>
            <a:spAutoFit/>
          </a:bodyPr>
          <a:lstStyle/>
          <a:p>
            <a:pPr lvl="1" eaLnBrk="1" hangingPunct="1">
              <a:lnSpc>
                <a:spcPct val="150000"/>
              </a:lnSpc>
            </a:pPr>
            <a:r>
              <a:rPr lang="sv-SE" sz="1600" b="1" dirty="0" smtClean="0">
                <a:effectLst/>
                <a:latin typeface="Verdana" pitchFamily="34" charset="0"/>
              </a:rPr>
              <a:t>A    </a:t>
            </a:r>
            <a:r>
              <a:rPr lang="en-GB" sz="1600" b="1" dirty="0" smtClean="0">
                <a:effectLst/>
                <a:latin typeface="Verdana" pitchFamily="34" charset="0"/>
              </a:rPr>
              <a:t>Airway</a:t>
            </a:r>
            <a:r>
              <a:rPr lang="en-GB" sz="1600" dirty="0" smtClean="0">
                <a:effectLst/>
                <a:latin typeface="Verdana" pitchFamily="34" charset="0"/>
              </a:rPr>
              <a:t>	Upper airway, eyes, nose </a:t>
            </a:r>
          </a:p>
          <a:p>
            <a:pPr lvl="1" eaLnBrk="1" hangingPunct="1"/>
            <a:r>
              <a:rPr lang="en-GB" sz="1600" b="1" dirty="0" smtClean="0">
                <a:effectLst/>
                <a:latin typeface="Verdana" pitchFamily="34" charset="0"/>
              </a:rPr>
              <a:t>B    Breathing</a:t>
            </a:r>
            <a:r>
              <a:rPr lang="en-GB" sz="1600" dirty="0" smtClean="0">
                <a:effectLst/>
                <a:latin typeface="Verdana" pitchFamily="34" charset="0"/>
              </a:rPr>
              <a:t>	Disturbed ventilation, impaired oxygen metabolism</a:t>
            </a:r>
          </a:p>
          <a:p>
            <a:pPr lvl="1" eaLnBrk="1" hangingPunct="1">
              <a:lnSpc>
                <a:spcPct val="150000"/>
              </a:lnSpc>
            </a:pPr>
            <a:r>
              <a:rPr lang="en-GB" sz="1600" b="1" dirty="0" smtClean="0">
                <a:effectLst/>
                <a:latin typeface="Verdana" pitchFamily="34" charset="0"/>
              </a:rPr>
              <a:t>C    Circulation</a:t>
            </a:r>
            <a:r>
              <a:rPr lang="en-GB" sz="1600" dirty="0" smtClean="0">
                <a:effectLst/>
                <a:latin typeface="Verdana" pitchFamily="34" charset="0"/>
              </a:rPr>
              <a:t>	Disturbed circulation</a:t>
            </a:r>
            <a:endParaRPr lang="en-GB" sz="1600" b="1" dirty="0" smtClean="0">
              <a:effectLst/>
              <a:latin typeface="Verdana" pitchFamily="34" charset="0"/>
            </a:endParaRPr>
          </a:p>
          <a:p>
            <a:pPr lvl="1" eaLnBrk="1" hangingPunct="1"/>
            <a:r>
              <a:rPr lang="en-GB" sz="1600" b="1" dirty="0" smtClean="0">
                <a:effectLst/>
                <a:latin typeface="Verdana" pitchFamily="34" charset="0"/>
              </a:rPr>
              <a:t>D    Disability</a:t>
            </a:r>
            <a:r>
              <a:rPr lang="en-GB" sz="1600" dirty="0" smtClean="0">
                <a:effectLst/>
                <a:latin typeface="Verdana" pitchFamily="34" charset="0"/>
              </a:rPr>
              <a:t>	Disturbed neural function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457200" y="609600"/>
            <a:ext cx="8229600" cy="1311275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>Chemical injury - AHLS</a:t>
            </a:r>
            <a:br>
              <a:rPr kumimoji="0" lang="en-GB" sz="4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</a:br>
            <a:r>
              <a:rPr kumimoji="0" lang="en-GB" sz="4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>Trauma - ATLS</a:t>
            </a:r>
            <a:endParaRPr kumimoji="0" lang="sv-SE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itchFamily="34" charset="0"/>
              <a:ea typeface="+mj-ea"/>
              <a:cs typeface="+mj-cs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1828800" y="1981200"/>
            <a:ext cx="5181600" cy="121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Advanced HAZMAT Life Support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HAZMAT – </a:t>
            </a:r>
            <a:r>
              <a:rPr kumimoji="0" lang="en-GB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HAZardous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 </a:t>
            </a:r>
            <a:r>
              <a:rPr kumimoji="0" lang="en-GB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MATerials</a:t>
            </a:r>
            <a:endParaRPr kumimoji="0" lang="sv-SE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457200" y="3777605"/>
            <a:ext cx="8229600" cy="461665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>SAFETY</a:t>
            </a:r>
            <a:r>
              <a:rPr kumimoji="0" lang="sv-SE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> </a:t>
            </a:r>
            <a:r>
              <a:rPr kumimoji="0" lang="sv-SE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>: </a:t>
            </a:r>
            <a:r>
              <a:rPr kumimoji="0" lang="sv-SE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>You</a:t>
            </a:r>
            <a:r>
              <a:rPr kumimoji="0" lang="sv-SE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>, </a:t>
            </a:r>
            <a:r>
              <a:rPr lang="sv-SE" b="1" dirty="0" err="1">
                <a:latin typeface="Verdana" pitchFamily="34" charset="0"/>
                <a:ea typeface="+mj-ea"/>
                <a:cs typeface="+mj-cs"/>
              </a:rPr>
              <a:t>E</a:t>
            </a:r>
            <a:r>
              <a:rPr kumimoji="0" lang="sv-SE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>nvironment</a:t>
            </a:r>
            <a:r>
              <a:rPr kumimoji="0" lang="sv-SE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>, </a:t>
            </a:r>
            <a:r>
              <a:rPr kumimoji="0" lang="sv-SE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>Victim</a:t>
            </a:r>
            <a:endParaRPr kumimoji="0" lang="sv-SE" sz="4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NZ" sz="2800" dirty="0" smtClean="0"/>
              <a:t>Identify dangerous substance and treatment</a:t>
            </a:r>
            <a:endParaRPr lang="en-NZ" sz="28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33400" y="1066800"/>
            <a:ext cx="82296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NZ" sz="1800" dirty="0" smtClean="0"/>
              <a:t>A – Airway	Upper airway irritation, irritation eyes and nose</a:t>
            </a:r>
          </a:p>
          <a:p>
            <a:pPr>
              <a:buNone/>
            </a:pPr>
            <a:r>
              <a:rPr lang="en-NZ" sz="1800" dirty="0"/>
              <a:t>	</a:t>
            </a:r>
            <a:r>
              <a:rPr lang="en-NZ" sz="1800" dirty="0" smtClean="0"/>
              <a:t>		Water soluble irritant gas, ammonia</a:t>
            </a:r>
          </a:p>
          <a:p>
            <a:pPr>
              <a:buNone/>
            </a:pPr>
            <a:r>
              <a:rPr lang="en-NZ" sz="1800" dirty="0"/>
              <a:t>	</a:t>
            </a:r>
            <a:r>
              <a:rPr lang="en-NZ" sz="1800" dirty="0" smtClean="0"/>
              <a:t>		 Secure airway</a:t>
            </a:r>
          </a:p>
          <a:p>
            <a:pPr>
              <a:buNone/>
            </a:pPr>
            <a:endParaRPr lang="en-NZ" sz="1800" dirty="0" smtClean="0"/>
          </a:p>
          <a:p>
            <a:pPr>
              <a:buNone/>
            </a:pPr>
            <a:r>
              <a:rPr lang="en-NZ" sz="1800" dirty="0" smtClean="0"/>
              <a:t>B – Breathing	Suffocating gas, irritant gas with low water solubility  </a:t>
            </a:r>
          </a:p>
          <a:p>
            <a:pPr>
              <a:buNone/>
            </a:pPr>
            <a:r>
              <a:rPr lang="en-NZ" sz="1800" dirty="0"/>
              <a:t>	</a:t>
            </a:r>
            <a:r>
              <a:rPr lang="en-NZ" sz="1800" dirty="0" smtClean="0"/>
              <a:t>		Chlorine, 	Carbon monoxide, Cyanide</a:t>
            </a:r>
          </a:p>
          <a:p>
            <a:pPr>
              <a:buNone/>
            </a:pPr>
            <a:r>
              <a:rPr lang="en-NZ" sz="1800" dirty="0"/>
              <a:t>	</a:t>
            </a:r>
            <a:r>
              <a:rPr lang="en-NZ" sz="1800" dirty="0" smtClean="0"/>
              <a:t>		 Oxygen, Optimize ventilation</a:t>
            </a:r>
          </a:p>
          <a:p>
            <a:pPr>
              <a:buNone/>
            </a:pPr>
            <a:endParaRPr lang="en-NZ" sz="1800" dirty="0" smtClean="0"/>
          </a:p>
          <a:p>
            <a:pPr>
              <a:buNone/>
            </a:pPr>
            <a:r>
              <a:rPr lang="en-NZ" sz="1800" dirty="0" smtClean="0"/>
              <a:t>C – Circulation	Hypovolemia, electrolyte  disturbance</a:t>
            </a:r>
          </a:p>
          <a:p>
            <a:pPr>
              <a:buNone/>
            </a:pPr>
            <a:r>
              <a:rPr lang="en-NZ" sz="1800" dirty="0"/>
              <a:t>	</a:t>
            </a:r>
            <a:r>
              <a:rPr lang="en-NZ" sz="1800" dirty="0" smtClean="0"/>
              <a:t>		Mustard gas, Hydrofluoric acid</a:t>
            </a:r>
          </a:p>
          <a:p>
            <a:pPr>
              <a:buNone/>
            </a:pPr>
            <a:r>
              <a:rPr lang="en-NZ" sz="1800" dirty="0"/>
              <a:t>	</a:t>
            </a:r>
            <a:r>
              <a:rPr lang="en-NZ" sz="1800" dirty="0" smtClean="0"/>
              <a:t>		Treat cardiac arrhythmia, optimize cardiac function, avoid 			hypovolemia</a:t>
            </a:r>
          </a:p>
          <a:p>
            <a:pPr>
              <a:buNone/>
            </a:pPr>
            <a:endParaRPr lang="en-NZ" sz="1800" dirty="0" smtClean="0"/>
          </a:p>
          <a:p>
            <a:pPr>
              <a:buNone/>
            </a:pPr>
            <a:r>
              <a:rPr lang="en-NZ" sz="1800" dirty="0" smtClean="0"/>
              <a:t>D – Disability	Disturbed neural function</a:t>
            </a:r>
          </a:p>
          <a:p>
            <a:pPr>
              <a:buNone/>
            </a:pPr>
            <a:r>
              <a:rPr lang="en-NZ" sz="1800" dirty="0"/>
              <a:t>	</a:t>
            </a:r>
            <a:r>
              <a:rPr lang="en-NZ" sz="1800" dirty="0" smtClean="0"/>
              <a:t>		Nerve gas</a:t>
            </a:r>
            <a:r>
              <a:rPr lang="sv-SE" sz="1800" dirty="0" smtClean="0"/>
              <a:t>; </a:t>
            </a:r>
            <a:r>
              <a:rPr lang="en-NZ" sz="1800" dirty="0" smtClean="0"/>
              <a:t>Sarin, </a:t>
            </a:r>
            <a:r>
              <a:rPr lang="en-NZ" sz="1800" dirty="0" err="1" smtClean="0"/>
              <a:t>Tabun</a:t>
            </a:r>
            <a:r>
              <a:rPr lang="en-NZ" sz="1800" dirty="0" smtClean="0"/>
              <a:t>, </a:t>
            </a:r>
            <a:r>
              <a:rPr lang="en-NZ" sz="1800" dirty="0" err="1" smtClean="0"/>
              <a:t>Soman</a:t>
            </a:r>
            <a:r>
              <a:rPr lang="en-NZ" sz="1800" dirty="0" smtClean="0"/>
              <a:t>, VX	</a:t>
            </a:r>
          </a:p>
          <a:p>
            <a:pPr>
              <a:buNone/>
            </a:pPr>
            <a:r>
              <a:rPr lang="en-NZ" sz="1800" dirty="0"/>
              <a:t>	</a:t>
            </a:r>
            <a:r>
              <a:rPr lang="en-NZ" sz="1800" dirty="0" smtClean="0"/>
              <a:t>		Treat seizures and Antidotes (Atropine, </a:t>
            </a:r>
            <a:r>
              <a:rPr lang="en-NZ" sz="1800" dirty="0" err="1" smtClean="0"/>
              <a:t>Obidoxim</a:t>
            </a:r>
            <a:r>
              <a:rPr lang="en-NZ" sz="1800" dirty="0" smtClean="0"/>
              <a:t>, </a:t>
            </a:r>
            <a:r>
              <a:rPr lang="en-NZ" sz="1800" dirty="0" err="1" smtClean="0"/>
              <a:t>Toxogonin</a:t>
            </a:r>
            <a:r>
              <a:rPr lang="en-NZ" sz="1800" dirty="0" smtClean="0"/>
              <a:t>)	</a:t>
            </a:r>
            <a:endParaRPr lang="en-NZ" sz="1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60</Words>
  <Application>Microsoft Office PowerPoint</Application>
  <PresentationFormat>Bildspel på skärmen (4:3)</PresentationFormat>
  <Paragraphs>33</Paragraphs>
  <Slides>3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3</vt:i4>
      </vt:variant>
    </vt:vector>
  </HeadingPairs>
  <TitlesOfParts>
    <vt:vector size="7" baseType="lpstr">
      <vt:lpstr>Arial</vt:lpstr>
      <vt:lpstr>Calibri</vt:lpstr>
      <vt:lpstr>Verdana</vt:lpstr>
      <vt:lpstr>Office-tema</vt:lpstr>
      <vt:lpstr>What you need to know about chemical weapons</vt:lpstr>
      <vt:lpstr>FIRST ASSESSMENT</vt:lpstr>
      <vt:lpstr>Identify dangerous substance and treatment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you need to know about chemical wepons</dc:title>
  <dc:creator>Nina</dc:creator>
  <cp:lastModifiedBy>Nina Sjöblom Widfeldt</cp:lastModifiedBy>
  <cp:revision>4</cp:revision>
  <dcterms:created xsi:type="dcterms:W3CDTF">2017-08-16T18:39:41Z</dcterms:created>
  <dcterms:modified xsi:type="dcterms:W3CDTF">2017-09-04T13:59:20Z</dcterms:modified>
</cp:coreProperties>
</file>