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B3D58-0B08-4234-B444-683DC777D445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4A2F7-AAD6-4DFF-992C-56FA626A99F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7834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5213"/>
            <a:ext cx="2970213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DCCDE68-F9F2-44AD-A48B-15D5FB8C1722}" type="slidenum">
              <a:rPr lang="en-GB" altLang="nb-NO" smtClean="0">
                <a:latin typeface="Calibri" pitchFamily="34" charset="0"/>
              </a:rPr>
              <a:pPr eaLnBrk="1" hangingPunct="1"/>
              <a:t>1</a:t>
            </a:fld>
            <a:endParaRPr lang="en-GB" altLang="nb-NO" smtClean="0">
              <a:latin typeface="Calibri" pitchFamily="34" charset="0"/>
            </a:endParaRPr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nb-N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What</a:t>
            </a:r>
            <a:r>
              <a:rPr lang="nb-NO" dirty="0" smtClean="0"/>
              <a:t> is </a:t>
            </a:r>
            <a:r>
              <a:rPr lang="nb-NO" dirty="0" err="1" smtClean="0"/>
              <a:t>available</a:t>
            </a:r>
            <a:r>
              <a:rPr lang="nb-NO" dirty="0" smtClean="0"/>
              <a:t> for a proper </a:t>
            </a:r>
            <a:r>
              <a:rPr lang="nb-NO" dirty="0" err="1" smtClean="0"/>
              <a:t>assessment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surgical</a:t>
            </a:r>
            <a:r>
              <a:rPr lang="nb-NO" dirty="0" smtClean="0"/>
              <a:t> </a:t>
            </a:r>
            <a:r>
              <a:rPr lang="nb-NO" dirty="0" err="1" smtClean="0"/>
              <a:t>population</a:t>
            </a:r>
            <a:r>
              <a:rPr lang="nb-NO" dirty="0" smtClean="0"/>
              <a:t>?</a:t>
            </a:r>
          </a:p>
          <a:p>
            <a:endParaRPr lang="nb-NO" dirty="0" smtClean="0"/>
          </a:p>
          <a:p>
            <a:r>
              <a:rPr lang="nb-NO" dirty="0" smtClean="0"/>
              <a:t>Even </a:t>
            </a:r>
            <a:r>
              <a:rPr lang="nb-NO" dirty="0" err="1" smtClean="0"/>
              <a:t>simpler</a:t>
            </a:r>
            <a:r>
              <a:rPr lang="nb-NO" dirty="0" smtClean="0"/>
              <a:t>, </a:t>
            </a:r>
            <a:r>
              <a:rPr lang="nb-NO" dirty="0" err="1" smtClean="0"/>
              <a:t>perhaps</a:t>
            </a:r>
            <a:r>
              <a:rPr lang="nb-NO" dirty="0" smtClean="0"/>
              <a:t> </a:t>
            </a:r>
            <a:r>
              <a:rPr lang="nb-NO" dirty="0" err="1" smtClean="0"/>
              <a:t>too</a:t>
            </a:r>
            <a:r>
              <a:rPr lang="nb-NO" dirty="0" smtClean="0"/>
              <a:t> simple; </a:t>
            </a:r>
            <a:r>
              <a:rPr lang="nb-NO" dirty="0" err="1" smtClean="0"/>
              <a:t>christensen</a:t>
            </a:r>
            <a:endParaRPr lang="nb-NO" dirty="0" smtClean="0"/>
          </a:p>
          <a:p>
            <a:r>
              <a:rPr lang="nb-NO" dirty="0" err="1" smtClean="0"/>
              <a:t>Typically</a:t>
            </a:r>
            <a:r>
              <a:rPr lang="nb-NO" dirty="0" smtClean="0"/>
              <a:t> </a:t>
            </a:r>
            <a:r>
              <a:rPr lang="nb-NO" dirty="0" err="1" smtClean="0"/>
              <a:t>favoured</a:t>
            </a:r>
            <a:r>
              <a:rPr lang="nb-NO" dirty="0" smtClean="0"/>
              <a:t> by </a:t>
            </a:r>
            <a:r>
              <a:rPr lang="nb-NO" dirty="0" err="1" smtClean="0"/>
              <a:t>surgeons</a:t>
            </a:r>
            <a:r>
              <a:rPr lang="nb-NO" dirty="0" smtClean="0"/>
              <a:t>…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AE222-80F2-4A60-9B91-9F4174FC121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2027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757FF-0F3F-44E3-B61D-CD8E598E134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40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128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728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62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4059C-9984-4DB6-9E3C-4B019F1D4CF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882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55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125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089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48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67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9707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149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483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03087-E895-4A9B-8D90-3595C826598E}" type="datetimeFigureOut">
              <a:rPr lang="nb-NO" smtClean="0"/>
              <a:t>18.09.2017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CDD05-3EFA-4C96-922D-2001391893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236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612576" y="620688"/>
            <a:ext cx="9428584" cy="1143000"/>
          </a:xfrm>
        </p:spPr>
        <p:txBody>
          <a:bodyPr lIns="90488" tIns="44450" rIns="90488" bIns="44450"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Post-discharge issues </a:t>
            </a:r>
            <a:r>
              <a:rPr lang="en-US" sz="4000" b="1" dirty="0" smtClean="0">
                <a:solidFill>
                  <a:srgbClr val="0070C0"/>
                </a:solidFill>
              </a:rPr>
              <a:t/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in </a:t>
            </a:r>
            <a:br>
              <a:rPr lang="en-US" sz="4000" b="1" dirty="0" smtClean="0">
                <a:solidFill>
                  <a:srgbClr val="0070C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out-patient </a:t>
            </a:r>
            <a:r>
              <a:rPr lang="en-US" sz="4000" b="1" dirty="0">
                <a:solidFill>
                  <a:srgbClr val="0070C0"/>
                </a:solidFill>
              </a:rPr>
              <a:t>surgery </a:t>
            </a:r>
            <a:r>
              <a:rPr lang="en-US" sz="4000" b="1" dirty="0" smtClean="0">
                <a:solidFill>
                  <a:srgbClr val="0070C0"/>
                </a:solidFill>
              </a:rPr>
              <a:t>– J.RAEDER</a:t>
            </a:r>
            <a:r>
              <a:rPr lang="en-US" sz="3600" dirty="0"/>
              <a:t>	</a:t>
            </a:r>
            <a:br>
              <a:rPr lang="en-US" sz="3600" dirty="0"/>
            </a:br>
            <a:endParaRPr lang="en-US" altLang="nb-NO" sz="3600" b="1" dirty="0" smtClean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333685"/>
            <a:ext cx="626469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nb-NO" sz="2400" b="1" dirty="0" smtClean="0">
                <a:solidFill>
                  <a:schemeClr val="bg1">
                    <a:lumMod val="75000"/>
                  </a:schemeClr>
                </a:solidFill>
              </a:rPr>
              <a:t> Pain</a:t>
            </a:r>
          </a:p>
          <a:p>
            <a:pPr marL="342900" indent="-342900">
              <a:buAutoNum type="arabicParenR"/>
            </a:pPr>
            <a:r>
              <a:rPr lang="nb-NO" sz="2400" b="1" dirty="0" smtClean="0"/>
              <a:t> Nausea and vomiting</a:t>
            </a:r>
          </a:p>
          <a:p>
            <a:pPr marL="342900" indent="-342900">
              <a:buAutoNum type="arabicParenR"/>
            </a:pPr>
            <a:r>
              <a:rPr lang="nb-NO" sz="2400" b="1" dirty="0" smtClean="0"/>
              <a:t> Fatigue</a:t>
            </a:r>
          </a:p>
          <a:p>
            <a:pPr marL="342900" indent="-342900">
              <a:buAutoNum type="arabicParenR"/>
            </a:pPr>
            <a:r>
              <a:rPr lang="nb-NO" sz="2400" b="1" dirty="0" smtClean="0"/>
              <a:t> Cogn. Dysfunction, Delirium</a:t>
            </a:r>
          </a:p>
          <a:p>
            <a:pPr marL="342900" indent="-342900">
              <a:buAutoNum type="arabicParenR"/>
            </a:pPr>
            <a:r>
              <a:rPr lang="nb-NO" sz="2400" b="1" dirty="0" smtClean="0"/>
              <a:t> Orthostatic hypotention</a:t>
            </a:r>
          </a:p>
          <a:p>
            <a:pPr marL="342900" indent="-342900">
              <a:buAutoNum type="arabicParenR"/>
            </a:pPr>
            <a:r>
              <a:rPr lang="nb-NO" sz="2400" b="1" dirty="0" smtClean="0"/>
              <a:t> Sleep disorders</a:t>
            </a:r>
          </a:p>
          <a:p>
            <a:pPr marL="342900" indent="-342900">
              <a:buAutoNum type="arabicParenR"/>
            </a:pPr>
            <a:r>
              <a:rPr lang="nb-NO" sz="24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b-NO" sz="2400" b="1" dirty="0" smtClean="0">
                <a:solidFill>
                  <a:schemeClr val="bg1">
                    <a:lumMod val="65000"/>
                  </a:schemeClr>
                </a:solidFill>
              </a:rPr>
              <a:t>Surgical Complications</a:t>
            </a:r>
          </a:p>
          <a:p>
            <a:pPr marL="342900" indent="-342900">
              <a:buAutoNum type="arabicParenR"/>
            </a:pPr>
            <a:endParaRPr lang="nb-NO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4048" y="2333685"/>
            <a:ext cx="3960440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 smtClean="0"/>
              <a:t>We should prepare our patients: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What we do in the hospital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What we plan for discharge</a:t>
            </a:r>
          </a:p>
          <a:p>
            <a:pPr marL="285750" indent="-285750">
              <a:buFontTx/>
              <a:buChar char="-"/>
            </a:pPr>
            <a:r>
              <a:rPr lang="nb-NO" dirty="0" smtClean="0"/>
              <a:t>Patient and/or relative information</a:t>
            </a:r>
          </a:p>
          <a:p>
            <a:pPr marL="742950" lvl="1" indent="-285750">
              <a:buFontTx/>
              <a:buChar char="-"/>
            </a:pPr>
            <a:r>
              <a:rPr lang="nb-NO" dirty="0" smtClean="0"/>
              <a:t>Oral</a:t>
            </a:r>
          </a:p>
          <a:p>
            <a:pPr marL="742950" lvl="1" indent="-285750">
              <a:buFontTx/>
              <a:buChar char="-"/>
            </a:pPr>
            <a:r>
              <a:rPr lang="nb-NO" dirty="0" smtClean="0"/>
              <a:t>Written</a:t>
            </a:r>
          </a:p>
          <a:p>
            <a:pPr marL="742950" lvl="1" indent="-285750">
              <a:buFontTx/>
              <a:buChar char="-"/>
            </a:pPr>
            <a:r>
              <a:rPr lang="nb-NO" dirty="0" smtClean="0"/>
              <a:t>Web cites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83524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>
                <a:solidFill>
                  <a:srgbClr val="0070C0"/>
                </a:solidFill>
              </a:rPr>
              <a:t>Post Discharge Nausea </a:t>
            </a:r>
            <a:r>
              <a:rPr lang="nb-NO" b="1" dirty="0">
                <a:solidFill>
                  <a:srgbClr val="0070C0"/>
                </a:solidFill>
              </a:rPr>
              <a:t>and </a:t>
            </a:r>
            <a:r>
              <a:rPr lang="nb-NO" b="1" dirty="0" smtClean="0">
                <a:solidFill>
                  <a:srgbClr val="0070C0"/>
                </a:solidFill>
              </a:rPr>
              <a:t>Vomiting</a:t>
            </a:r>
            <a:br>
              <a:rPr lang="nb-NO" b="1" dirty="0" smtClean="0">
                <a:solidFill>
                  <a:srgbClr val="0070C0"/>
                </a:solidFill>
              </a:rPr>
            </a:br>
            <a:r>
              <a:rPr lang="nb-NO" b="1" dirty="0" smtClean="0">
                <a:solidFill>
                  <a:srgbClr val="0070C0"/>
                </a:solidFill>
              </a:rPr>
              <a:t>PDNV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 smtClean="0"/>
              <a:t>Prophylaxis/treatment:</a:t>
            </a:r>
          </a:p>
          <a:p>
            <a:pPr>
              <a:buFontTx/>
              <a:buChar char="-"/>
            </a:pPr>
            <a:r>
              <a:rPr lang="nb-NO" sz="2400" dirty="0" smtClean="0"/>
              <a:t>Non-opioid analgesia post-operatively</a:t>
            </a:r>
          </a:p>
          <a:p>
            <a:pPr>
              <a:buFontTx/>
              <a:buChar char="-"/>
            </a:pPr>
            <a:r>
              <a:rPr lang="nb-NO" sz="2400" dirty="0" smtClean="0"/>
              <a:t>Residual effect of hospital given anti-emetics:</a:t>
            </a:r>
          </a:p>
          <a:p>
            <a:pPr lvl="1">
              <a:buFontTx/>
              <a:buChar char="-"/>
            </a:pPr>
            <a:r>
              <a:rPr lang="nb-NO" sz="2000" dirty="0" smtClean="0"/>
              <a:t>5-HT3 block, neuroleptic, ephedrine </a:t>
            </a:r>
            <a:r>
              <a:rPr lang="nb-NO" sz="2000" dirty="0" smtClean="0">
                <a:sym typeface="Wingdings" pitchFamily="2" charset="2"/>
              </a:rPr>
              <a:t> up to 24 hr</a:t>
            </a:r>
          </a:p>
          <a:p>
            <a:pPr lvl="1">
              <a:buFontTx/>
              <a:buChar char="-"/>
            </a:pPr>
            <a:r>
              <a:rPr lang="nb-NO" sz="2000" dirty="0" smtClean="0">
                <a:sym typeface="Wingdings" pitchFamily="2" charset="2"/>
              </a:rPr>
              <a:t>Aprepitant, Palonosetron  48 hrs</a:t>
            </a:r>
          </a:p>
          <a:p>
            <a:pPr lvl="1">
              <a:buFontTx/>
              <a:buChar char="-"/>
            </a:pPr>
            <a:r>
              <a:rPr lang="nb-NO" sz="2000" dirty="0" smtClean="0">
                <a:sym typeface="Wingdings" pitchFamily="2" charset="2"/>
              </a:rPr>
              <a:t>Dexamethasone, scopolamine patch  up 2-3 days</a:t>
            </a:r>
          </a:p>
          <a:p>
            <a:pPr>
              <a:buFontTx/>
              <a:buChar char="-"/>
            </a:pPr>
            <a:r>
              <a:rPr lang="nb-NO" sz="2400" dirty="0" smtClean="0"/>
              <a:t>Non-pharmaocological measures:</a:t>
            </a:r>
          </a:p>
          <a:p>
            <a:pPr lvl="1">
              <a:buFontTx/>
              <a:buChar char="-"/>
            </a:pPr>
            <a:r>
              <a:rPr lang="nb-NO" sz="2000" dirty="0" smtClean="0"/>
              <a:t>Adjust fluid, food intake:  timing – amount</a:t>
            </a:r>
          </a:p>
          <a:p>
            <a:pPr lvl="1">
              <a:buFontTx/>
              <a:buChar char="-"/>
            </a:pPr>
            <a:r>
              <a:rPr lang="nb-NO" sz="2000" dirty="0" smtClean="0"/>
              <a:t>Resting, fresh air, cold forehead dressing, acupressure</a:t>
            </a:r>
          </a:p>
          <a:p>
            <a:pPr>
              <a:buFontTx/>
              <a:buChar char="-"/>
            </a:pPr>
            <a:r>
              <a:rPr lang="nb-NO" sz="2400" dirty="0" smtClean="0"/>
              <a:t>Drugs taken at home:</a:t>
            </a:r>
          </a:p>
          <a:p>
            <a:pPr lvl="1">
              <a:buFontTx/>
              <a:buChar char="-"/>
            </a:pPr>
            <a:r>
              <a:rPr lang="nb-NO" sz="2000" dirty="0" smtClean="0"/>
              <a:t>Tablets?  Mixtures?</a:t>
            </a:r>
          </a:p>
          <a:p>
            <a:pPr lvl="1">
              <a:buFontTx/>
              <a:buChar char="-"/>
            </a:pPr>
            <a:r>
              <a:rPr lang="nb-NO" sz="2000" dirty="0" smtClean="0"/>
              <a:t>Orally disintergrating ondansetron</a:t>
            </a:r>
          </a:p>
          <a:p>
            <a:pPr lvl="1">
              <a:buFontTx/>
              <a:buChar char="-"/>
            </a:pPr>
            <a:r>
              <a:rPr lang="nb-NO" sz="2000" dirty="0" smtClean="0"/>
              <a:t>Suppositories (neuroleptics, metoclopramide)</a:t>
            </a:r>
          </a:p>
          <a:p>
            <a:pPr>
              <a:buFontTx/>
              <a:buChar char="-"/>
            </a:pPr>
            <a:endParaRPr lang="nb-NO" sz="2400" dirty="0"/>
          </a:p>
          <a:p>
            <a:pPr>
              <a:buFontTx/>
              <a:buChar char="-"/>
            </a:pPr>
            <a:endParaRPr lang="nb-NO" sz="2400" dirty="0" smtClean="0"/>
          </a:p>
          <a:p>
            <a:pPr>
              <a:buFontTx/>
              <a:buChar char="-"/>
            </a:pPr>
            <a:endParaRPr lang="nb-NO" sz="2000" dirty="0"/>
          </a:p>
          <a:p>
            <a:pPr marL="0" indent="0">
              <a:buNone/>
            </a:pPr>
            <a:endParaRPr lang="nb-NO" dirty="0" smtClean="0"/>
          </a:p>
          <a:p>
            <a:pPr>
              <a:buFontTx/>
              <a:buChar char="-"/>
            </a:pPr>
            <a:endParaRPr lang="nb-NO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630932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Raeder J: ASA refresher course, 2017 – in press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338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99424" y="304800"/>
            <a:ext cx="8363272" cy="957943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rgbClr val="0070C0"/>
                </a:solidFill>
              </a:rPr>
              <a:t>Fatigue Assessment</a:t>
            </a:r>
            <a:r>
              <a:rPr lang="nb-NO" sz="3600" b="1" dirty="0" smtClean="0">
                <a:solidFill>
                  <a:srgbClr val="0070C0"/>
                </a:solidFill>
              </a:rPr>
              <a:t> in a </a:t>
            </a:r>
            <a:r>
              <a:rPr lang="nb-NO" sz="3600" b="1" dirty="0" err="1" smtClean="0">
                <a:solidFill>
                  <a:srgbClr val="0070C0"/>
                </a:solidFill>
              </a:rPr>
              <a:t>Surgical</a:t>
            </a:r>
            <a:r>
              <a:rPr lang="nb-NO" sz="3600" b="1" dirty="0" smtClean="0">
                <a:solidFill>
                  <a:srgbClr val="0070C0"/>
                </a:solidFill>
              </a:rPr>
              <a:t> </a:t>
            </a:r>
            <a:r>
              <a:rPr lang="nb-NO" sz="3600" b="1" dirty="0" err="1" smtClean="0">
                <a:solidFill>
                  <a:srgbClr val="0070C0"/>
                </a:solidFill>
              </a:rPr>
              <a:t>Population</a:t>
            </a:r>
            <a:endParaRPr lang="nb-NO" sz="3600" b="1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370073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Identity-Consequences Fatigue Scale (ICFS)</a:t>
            </a:r>
            <a:r>
              <a:rPr lang="en-GB" baseline="30000" dirty="0" smtClean="0"/>
              <a:t>1</a:t>
            </a:r>
          </a:p>
          <a:p>
            <a:pPr lvl="1"/>
            <a:r>
              <a:rPr lang="en-GB" dirty="0" smtClean="0"/>
              <a:t>Specifically developed for postoperative fatigue</a:t>
            </a:r>
          </a:p>
          <a:p>
            <a:pPr lvl="1"/>
            <a:r>
              <a:rPr lang="en-GB" dirty="0" smtClean="0"/>
              <a:t>31 items</a:t>
            </a:r>
          </a:p>
          <a:p>
            <a:pPr lvl="1"/>
            <a:endParaRPr lang="en-GB" dirty="0"/>
          </a:p>
          <a:p>
            <a:r>
              <a:rPr lang="en-GB" dirty="0" smtClean="0"/>
              <a:t>ICFS 10-ShortForm (10-SF)</a:t>
            </a:r>
            <a:r>
              <a:rPr lang="en-GB" baseline="30000" dirty="0" smtClean="0"/>
              <a:t>2</a:t>
            </a:r>
          </a:p>
          <a:p>
            <a:pPr lvl="1"/>
            <a:r>
              <a:rPr lang="en-GB" dirty="0" smtClean="0"/>
              <a:t>10 items</a:t>
            </a:r>
          </a:p>
          <a:p>
            <a:pPr lvl="1"/>
            <a:r>
              <a:rPr lang="en-GB" dirty="0" smtClean="0"/>
              <a:t>Retains 98% of information in original ICFS</a:t>
            </a:r>
          </a:p>
          <a:p>
            <a:pPr lvl="2"/>
            <a:endParaRPr lang="en-GB" dirty="0"/>
          </a:p>
          <a:p>
            <a:r>
              <a:rPr lang="en-GB" dirty="0" smtClean="0"/>
              <a:t>Christensen Fatigue Scale</a:t>
            </a:r>
            <a:r>
              <a:rPr lang="en-GB" baseline="30000" dirty="0" smtClean="0"/>
              <a:t>3</a:t>
            </a:r>
          </a:p>
          <a:p>
            <a:pPr lvl="1"/>
            <a:r>
              <a:rPr lang="en-GB" dirty="0" smtClean="0"/>
              <a:t>Single-item scale</a:t>
            </a:r>
          </a:p>
          <a:p>
            <a:pPr lvl="1"/>
            <a:r>
              <a:rPr lang="en-GB" dirty="0" smtClean="0"/>
              <a:t>NRS (1-10) with 4 anchors</a:t>
            </a:r>
            <a:endParaRPr lang="en-GB" dirty="0"/>
          </a:p>
        </p:txBody>
      </p:sp>
      <p:sp>
        <p:nvSpPr>
          <p:cNvPr id="4" name="TekstSylinder 3"/>
          <p:cNvSpPr txBox="1"/>
          <p:nvPr/>
        </p:nvSpPr>
        <p:spPr>
          <a:xfrm>
            <a:off x="5657626" y="3963295"/>
            <a:ext cx="34525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nb-NO" sz="1600" dirty="0" err="1" smtClean="0"/>
              <a:t>Paddison</a:t>
            </a:r>
            <a:r>
              <a:rPr lang="nb-NO" sz="1600" dirty="0" smtClean="0"/>
              <a:t> J:  </a:t>
            </a:r>
            <a:r>
              <a:rPr lang="nb-NO" sz="1600" dirty="0" err="1" smtClean="0"/>
              <a:t>J.Psycosom.Res</a:t>
            </a:r>
            <a:r>
              <a:rPr lang="nb-NO" sz="1600" dirty="0" smtClean="0"/>
              <a:t>.   2006</a:t>
            </a:r>
          </a:p>
          <a:p>
            <a:pPr marL="342900" indent="-342900">
              <a:buAutoNum type="arabicParenR"/>
            </a:pPr>
            <a:r>
              <a:rPr lang="nb-NO" sz="1600" b="1" dirty="0" err="1" smtClean="0"/>
              <a:t>Nostdal</a:t>
            </a:r>
            <a:r>
              <a:rPr lang="nb-NO" sz="1600" b="1" dirty="0" smtClean="0"/>
              <a:t> T:  </a:t>
            </a:r>
            <a:r>
              <a:rPr lang="nb-NO" sz="1600" b="1" dirty="0" err="1" smtClean="0"/>
              <a:t>J.Psycosom.Res</a:t>
            </a:r>
            <a:r>
              <a:rPr lang="nb-NO" sz="1600" b="1" dirty="0" smtClean="0"/>
              <a:t>.  2016</a:t>
            </a:r>
          </a:p>
          <a:p>
            <a:pPr marL="342900" indent="-342900">
              <a:buAutoNum type="arabicParenR"/>
            </a:pPr>
            <a:r>
              <a:rPr lang="nb-NO" sz="1600" dirty="0" smtClean="0"/>
              <a:t>Christensen T:  </a:t>
            </a:r>
            <a:r>
              <a:rPr lang="nb-NO" sz="1600" dirty="0" err="1" smtClean="0"/>
              <a:t>Br.J.Surg</a:t>
            </a:r>
            <a:r>
              <a:rPr lang="nb-NO" sz="1600" dirty="0" smtClean="0"/>
              <a:t>. 1982</a:t>
            </a:r>
            <a:endParaRPr lang="nb-NO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25069"/>
            <a:ext cx="4781271" cy="1762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51520" y="2276872"/>
            <a:ext cx="6336704" cy="15121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932040" y="4394182"/>
            <a:ext cx="725586" cy="6189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45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smtClean="0">
                <a:solidFill>
                  <a:srgbClr val="0070C0"/>
                </a:solidFill>
              </a:rPr>
              <a:t>Post-operative fatigue</a:t>
            </a:r>
            <a:endParaRPr lang="nb-NO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012" y="1700808"/>
            <a:ext cx="562946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5733256"/>
            <a:ext cx="7920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POFS &gt; 50  ≈  patient feel a significant «impact» on activities</a:t>
            </a:r>
            <a:endParaRPr lang="nb-NO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5013176"/>
            <a:ext cx="3888432" cy="36933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b-NO" dirty="0" smtClean="0"/>
              <a:t>Day 1        Day 3        Day 6        day 30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859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Orthostatic </a:t>
            </a:r>
            <a:r>
              <a:rPr lang="nb-NO" b="1" dirty="0" smtClean="0">
                <a:solidFill>
                  <a:srgbClr val="0070C0"/>
                </a:solidFill>
              </a:rPr>
              <a:t>hypotention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«Traditional» fainting:</a:t>
            </a:r>
          </a:p>
          <a:p>
            <a:pPr lvl="1"/>
            <a:r>
              <a:rPr lang="nb-NO" sz="2400" dirty="0" smtClean="0"/>
              <a:t>Dehydration, pain, drugs (clonidine, pregabalin, gabapentin)</a:t>
            </a:r>
          </a:p>
          <a:p>
            <a:r>
              <a:rPr lang="nb-NO" dirty="0" smtClean="0"/>
              <a:t>Postoperative Orthostatic Tolerance</a:t>
            </a:r>
          </a:p>
          <a:p>
            <a:pPr lvl="1"/>
            <a:r>
              <a:rPr lang="nb-NO" sz="2400" dirty="0" smtClean="0"/>
              <a:t>In 12-60% of patients, more with extensive surgery, females,opioids, regular antihypertensive medication</a:t>
            </a:r>
          </a:p>
          <a:p>
            <a:pPr lvl="1"/>
            <a:r>
              <a:rPr lang="nb-NO" sz="2400" dirty="0" smtClean="0"/>
              <a:t>Resolves within 24-48 hrs</a:t>
            </a:r>
          </a:p>
          <a:p>
            <a:pPr lvl="1"/>
            <a:r>
              <a:rPr lang="nb-NO" sz="2400" dirty="0" smtClean="0"/>
              <a:t>Pathophysiology  (tissue destruction? Inflammation?):  </a:t>
            </a:r>
          </a:p>
          <a:p>
            <a:pPr marL="457200" lvl="1" indent="0">
              <a:buNone/>
            </a:pPr>
            <a:r>
              <a:rPr lang="nb-NO" sz="2400" dirty="0"/>
              <a:t> </a:t>
            </a:r>
            <a:r>
              <a:rPr lang="nb-NO" sz="2400" dirty="0" smtClean="0"/>
              <a:t>    Attenuated </a:t>
            </a:r>
            <a:r>
              <a:rPr lang="nb-NO" sz="2400" dirty="0"/>
              <a:t>endogenous vasopressor response, </a:t>
            </a:r>
            <a:endParaRPr lang="nb-NO" sz="2400" dirty="0" smtClean="0"/>
          </a:p>
          <a:p>
            <a:pPr marL="457200" lvl="1" indent="0">
              <a:buNone/>
            </a:pPr>
            <a:r>
              <a:rPr lang="nb-NO" sz="2400" dirty="0"/>
              <a:t>     increased    vagal </a:t>
            </a:r>
            <a:r>
              <a:rPr lang="nb-NO" sz="2400" dirty="0" smtClean="0"/>
              <a:t>output</a:t>
            </a:r>
          </a:p>
          <a:p>
            <a:pPr marL="457200" lvl="1" indent="0">
              <a:buNone/>
            </a:pPr>
            <a:r>
              <a:rPr lang="nb-NO" sz="2400" dirty="0" smtClean="0"/>
              <a:t>-  Testing?  Subcutaneous ephedrine?</a:t>
            </a:r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35426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Sleep </a:t>
            </a:r>
            <a:r>
              <a:rPr lang="nb-NO" b="1" dirty="0" smtClean="0">
                <a:solidFill>
                  <a:srgbClr val="0070C0"/>
                </a:solidFill>
              </a:rPr>
              <a:t>Disorders</a:t>
            </a:r>
            <a:endParaRPr lang="nb-NO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Low quality sleep first night</a:t>
            </a:r>
          </a:p>
          <a:p>
            <a:pPr lvl="1"/>
            <a:r>
              <a:rPr lang="nb-NO" dirty="0" smtClean="0"/>
              <a:t>Disturbed day-night rythme, less REM sleep (opioids)</a:t>
            </a:r>
          </a:p>
          <a:p>
            <a:r>
              <a:rPr lang="nb-NO" dirty="0" smtClean="0"/>
              <a:t>Increased day-time sleep</a:t>
            </a:r>
          </a:p>
          <a:p>
            <a:r>
              <a:rPr lang="nb-NO" dirty="0" smtClean="0"/>
              <a:t>Night 2-3: «catch-up» sleep with more REM sleep, dreams, movements (hypoxia?)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770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359</Words>
  <Application>Microsoft Office PowerPoint</Application>
  <PresentationFormat>On-screen Show (4:3)</PresentationFormat>
  <Paragraphs>73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Post-discharge issues  in  out-patient surgery – J.RAEDER  </vt:lpstr>
      <vt:lpstr>Post Discharge Nausea and Vomiting PDNV</vt:lpstr>
      <vt:lpstr>Fatigue Assessment in a Surgical Population</vt:lpstr>
      <vt:lpstr>Post-operative fatigue</vt:lpstr>
      <vt:lpstr>Orthostatic hypotention</vt:lpstr>
      <vt:lpstr>Sleep Disorders</vt:lpstr>
    </vt:vector>
  </TitlesOfParts>
  <Company>University of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Post-discharge issues  in  out-patient surgery – J.RAEDER  </dc:title>
  <dc:creator>johanr_adm</dc:creator>
  <cp:lastModifiedBy>johanr_adm</cp:lastModifiedBy>
  <cp:revision>1</cp:revision>
  <dcterms:created xsi:type="dcterms:W3CDTF">2017-09-18T16:37:22Z</dcterms:created>
  <dcterms:modified xsi:type="dcterms:W3CDTF">2017-09-18T16:38:47Z</dcterms:modified>
</cp:coreProperties>
</file>