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228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457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685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9144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11430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1371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1600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1828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 b="def" i="def"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4" name="Shape 16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el och undertite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je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" name="Titeltext"/>
          <p:cNvSpPr txBox="1"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Titeltext</a:t>
            </a:r>
          </a:p>
        </p:txBody>
      </p:sp>
      <p:sp>
        <p:nvSpPr>
          <p:cNvPr id="14" name="Brödtext nivå ett…"/>
          <p:cNvSpPr txBox="1"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5" name="Diabildsnumm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nkter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03" name="Brödtext nivå et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04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Foto - 3 per sida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Bild"/>
          <p:cNvSpPr/>
          <p:nvPr>
            <p:ph type="pic" sz="half" idx="13"/>
          </p:nvPr>
        </p:nvSpPr>
        <p:spPr>
          <a:xfrm>
            <a:off x="6503154" y="0"/>
            <a:ext cx="6502401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2" name="Bild"/>
          <p:cNvSpPr/>
          <p:nvPr>
            <p:ph type="pic" sz="half" idx="14"/>
          </p:nvPr>
        </p:nvSpPr>
        <p:spPr>
          <a:xfrm>
            <a:off x="6502400" y="4902200"/>
            <a:ext cx="6502400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3" name="Bild"/>
          <p:cNvSpPr/>
          <p:nvPr>
            <p:ph type="pic" idx="15"/>
          </p:nvPr>
        </p:nvSpPr>
        <p:spPr>
          <a:xfrm>
            <a:off x="0" y="0"/>
            <a:ext cx="6468534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4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t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Fyrkantig pratbubbla"/>
          <p:cNvSpPr/>
          <p:nvPr/>
        </p:nvSpPr>
        <p:spPr>
          <a:xfrm>
            <a:off x="469900" y="2362200"/>
            <a:ext cx="12065000" cy="522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4" y="0"/>
                </a:moveTo>
                <a:cubicBezTo>
                  <a:pt x="100" y="0"/>
                  <a:pt x="0" y="232"/>
                  <a:pt x="0" y="516"/>
                </a:cubicBezTo>
                <a:lnTo>
                  <a:pt x="0" y="18789"/>
                </a:lnTo>
                <a:cubicBezTo>
                  <a:pt x="0" y="19073"/>
                  <a:pt x="100" y="19305"/>
                  <a:pt x="224" y="19305"/>
                </a:cubicBezTo>
                <a:lnTo>
                  <a:pt x="17228" y="19305"/>
                </a:lnTo>
                <a:lnTo>
                  <a:pt x="17850" y="21600"/>
                </a:lnTo>
                <a:lnTo>
                  <a:pt x="18471" y="19305"/>
                </a:lnTo>
                <a:lnTo>
                  <a:pt x="21376" y="19305"/>
                </a:lnTo>
                <a:cubicBezTo>
                  <a:pt x="21500" y="19305"/>
                  <a:pt x="21600" y="19073"/>
                  <a:pt x="21600" y="18789"/>
                </a:cubicBezTo>
                <a:lnTo>
                  <a:pt x="21600" y="516"/>
                </a:lnTo>
                <a:cubicBezTo>
                  <a:pt x="21600" y="232"/>
                  <a:pt x="21500" y="0"/>
                  <a:pt x="21376" y="0"/>
                </a:cubicBezTo>
                <a:lnTo>
                  <a:pt x="224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22" name="Skriv ett citat här."/>
          <p:cNvSpPr txBox="1"/>
          <p:nvPr>
            <p:ph type="body" sz="quarter" idx="13"/>
          </p:nvPr>
        </p:nvSpPr>
        <p:spPr>
          <a:xfrm>
            <a:off x="889000" y="2908300"/>
            <a:ext cx="11226800" cy="129794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Skriv ett citat här.</a:t>
            </a:r>
          </a:p>
        </p:txBody>
      </p:sp>
      <p:sp>
        <p:nvSpPr>
          <p:cNvPr id="123" name="Johnny Appleseed"/>
          <p:cNvSpPr txBox="1"/>
          <p:nvPr>
            <p:ph type="body" sz="quarter" idx="14"/>
          </p:nvPr>
        </p:nvSpPr>
        <p:spPr>
          <a:xfrm>
            <a:off x="406400" y="7789333"/>
            <a:ext cx="12192000" cy="863604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6000"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24" name="Text"/>
          <p:cNvSpPr txBox="1"/>
          <p:nvPr>
            <p:ph type="body" sz="quarter" idx="15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2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itat, alternativt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kriv ett citat här."/>
          <p:cNvSpPr txBox="1"/>
          <p:nvPr>
            <p:ph type="body" sz="quarter" idx="13"/>
          </p:nvPr>
        </p:nvSpPr>
        <p:spPr>
          <a:xfrm>
            <a:off x="5892800" y="2641600"/>
            <a:ext cx="6705600" cy="2501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Skriv ett citat här.</a:t>
            </a:r>
          </a:p>
        </p:txBody>
      </p:sp>
      <p:sp>
        <p:nvSpPr>
          <p:cNvPr id="133" name="Bild"/>
          <p:cNvSpPr/>
          <p:nvPr>
            <p:ph type="pic" idx="14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4" name="Johnny Appleseed"/>
          <p:cNvSpPr txBox="1"/>
          <p:nvPr>
            <p:ph type="body" sz="quarter" idx="15"/>
          </p:nvPr>
        </p:nvSpPr>
        <p:spPr>
          <a:xfrm>
            <a:off x="5892800" y="7789333"/>
            <a:ext cx="6705600" cy="86360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457200">
              <a:spcBef>
                <a:spcPts val="0"/>
              </a:spcBef>
              <a:buClrTx/>
              <a:buSzTx/>
              <a:buFontTx/>
              <a:buNone/>
              <a:defRPr sz="60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3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F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Bild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3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om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omt alternativ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Foto - Horisontellt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ild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3" name="Linje"/>
          <p:cNvSpPr/>
          <p:nvPr>
            <p:ph type="body" sz="quarter" idx="14"/>
          </p:nvPr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" name="Titeltext"/>
          <p:cNvSpPr txBox="1"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Titeltext</a:t>
            </a:r>
          </a:p>
        </p:txBody>
      </p:sp>
      <p:sp>
        <p:nvSpPr>
          <p:cNvPr id="25" name="Brödtext nivå ett…"/>
          <p:cNvSpPr txBox="1"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6" name="Diabildsnumm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el och undertext, alternativ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Linje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4" name="Titeltext"/>
          <p:cNvSpPr txBox="1"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Titeltext</a:t>
            </a:r>
          </a:p>
        </p:txBody>
      </p:sp>
      <p:sp>
        <p:nvSpPr>
          <p:cNvPr id="35" name="Brödtext nivå ett…"/>
          <p:cNvSpPr txBox="1"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36" name="Diabildsnummer"/>
          <p:cNvSpPr txBox="1"/>
          <p:nvPr>
            <p:ph type="sldNum" sz="quarter" idx="2"/>
          </p:nvPr>
        </p:nvSpPr>
        <p:spPr>
          <a:xfrm>
            <a:off x="12161859" y="4191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el - Centrerad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eltext"/>
          <p:cNvSpPr txBox="1"/>
          <p:nvPr>
            <p:ph type="title"/>
          </p:nvPr>
        </p:nvSpPr>
        <p:spPr>
          <a:xfrm>
            <a:off x="406400" y="4038600"/>
            <a:ext cx="12192000" cy="45212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Titeltext</a:t>
            </a:r>
          </a:p>
        </p:txBody>
      </p:sp>
      <p:sp>
        <p:nvSpPr>
          <p:cNvPr id="44" name="Diabildsnumm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Foto - Vertikalt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inje"/>
          <p:cNvSpPr/>
          <p:nvPr/>
        </p:nvSpPr>
        <p:spPr>
          <a:xfrm flipV="1">
            <a:off x="5892800" y="6141012"/>
            <a:ext cx="6705600" cy="145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2" name="Bild"/>
          <p:cNvSpPr/>
          <p:nvPr>
            <p:ph type="pic" idx="13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53" name="Titeltext"/>
          <p:cNvSpPr txBox="1"/>
          <p:nvPr>
            <p:ph type="title"/>
          </p:nvPr>
        </p:nvSpPr>
        <p:spPr>
          <a:xfrm>
            <a:off x="5892800" y="6426200"/>
            <a:ext cx="67056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Titeltext</a:t>
            </a:r>
          </a:p>
        </p:txBody>
      </p:sp>
      <p:sp>
        <p:nvSpPr>
          <p:cNvPr id="54" name="Brödtext nivå ett…"/>
          <p:cNvSpPr txBox="1"/>
          <p:nvPr>
            <p:ph type="body" sz="quarter" idx="1"/>
          </p:nvPr>
        </p:nvSpPr>
        <p:spPr>
          <a:xfrm>
            <a:off x="5892800" y="4267200"/>
            <a:ext cx="67056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55" name="Diabildsnumm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Upp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63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64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och punkter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72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73" name="Brödtext nivå et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74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och punktform, alternativ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82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83" name="Brödtext nivå et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84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, punkter och bild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92" name="Bild"/>
          <p:cNvSpPr/>
          <p:nvPr>
            <p:ph type="pic" sz="half" idx="14"/>
          </p:nvPr>
        </p:nvSpPr>
        <p:spPr>
          <a:xfrm>
            <a:off x="7112000" y="1536700"/>
            <a:ext cx="5486400" cy="7797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3" name="Titeltext"/>
          <p:cNvSpPr txBox="1"/>
          <p:nvPr>
            <p:ph type="title"/>
          </p:nvPr>
        </p:nvSpPr>
        <p:spPr>
          <a:xfrm>
            <a:off x="406400" y="1536700"/>
            <a:ext cx="6299200" cy="723900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94" name="Brödtext nivå ett…"/>
          <p:cNvSpPr txBox="1"/>
          <p:nvPr>
            <p:ph type="body" sz="half" idx="1"/>
          </p:nvPr>
        </p:nvSpPr>
        <p:spPr>
          <a:xfrm>
            <a:off x="406400" y="2743200"/>
            <a:ext cx="6299200" cy="610870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2800"/>
            </a:lvl1pPr>
            <a:lvl2pPr>
              <a:buClr>
                <a:schemeClr val="accent1"/>
              </a:buClr>
              <a:buChar char="▸"/>
              <a:defRPr sz="2800"/>
            </a:lvl2pPr>
            <a:lvl3pPr>
              <a:buClr>
                <a:schemeClr val="accent1"/>
              </a:buClr>
              <a:buChar char="▸"/>
              <a:defRPr sz="2800"/>
            </a:lvl3pPr>
            <a:lvl4pPr>
              <a:buClr>
                <a:schemeClr val="accent1"/>
              </a:buClr>
              <a:buChar char="▸"/>
              <a:defRPr sz="2800"/>
            </a:lvl4pPr>
            <a:lvl5pPr>
              <a:buClr>
                <a:schemeClr val="accent1"/>
              </a:buClr>
              <a:buChar char="▸"/>
              <a:defRPr sz="2800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9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je"/>
          <p:cNvSpPr/>
          <p:nvPr/>
        </p:nvSpPr>
        <p:spPr>
          <a:xfrm flipV="1">
            <a:off x="406400" y="993160"/>
            <a:ext cx="12192000" cy="263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Titeltext"/>
          <p:cNvSpPr txBox="1"/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4" name="Brödtext nivå ett…"/>
          <p:cNvSpPr txBox="1"/>
          <p:nvPr>
            <p:ph type="body" idx="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5" name="Diabildsnummer"/>
          <p:cNvSpPr txBox="1"/>
          <p:nvPr>
            <p:ph type="sldNum" sz="quarter" idx="2"/>
          </p:nvPr>
        </p:nvSpPr>
        <p:spPr>
          <a:xfrm>
            <a:off x="12186622" y="431800"/>
            <a:ext cx="406897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228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457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685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9144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11430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1371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1600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1828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444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889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333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778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222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667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3111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556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4000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hyperlink" Target="mailto:stephan.schwager@regionorebrolan.se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Ake-Home points from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TAke-Home points from</a:t>
            </a:r>
          </a:p>
        </p:txBody>
      </p:sp>
      <p:sp>
        <p:nvSpPr>
          <p:cNvPr id="167" name="How to evaluate patients with OSA postoperativel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How to evaluate patients with OSA postoperatively</a:t>
            </a:r>
          </a:p>
        </p:txBody>
      </p:sp>
      <p:sp>
        <p:nvSpPr>
          <p:cNvPr id="168" name="identifying patients with or at risk for OSA prior to surgery is recommended…"/>
          <p:cNvSpPr txBox="1"/>
          <p:nvPr>
            <p:ph type="body" idx="429496729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lr>
                <a:schemeClr val="accent1"/>
              </a:buClr>
              <a:buChar char="▸"/>
            </a:pPr>
            <a:r>
              <a:t>identifying patients with or at risk for OSA prior to surgery is recommended</a:t>
            </a:r>
          </a:p>
          <a:p>
            <a:pPr>
              <a:buClr>
                <a:schemeClr val="accent1"/>
              </a:buClr>
              <a:buChar char="▸"/>
            </a:pPr>
            <a:r>
              <a:t>risk-stratification with tools like STOP-BANG yields low specificity and therefore low positive predictive value</a:t>
            </a:r>
          </a:p>
          <a:p>
            <a:pPr>
              <a:buClr>
                <a:schemeClr val="accent1"/>
              </a:buClr>
              <a:buChar char="▸"/>
            </a:pPr>
            <a:r>
              <a:t>adding a standardised protocol for evaluation of symptoms after surgery is a safe and resource-efficient way of deciding the right level of post-operative care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1000" fill="hold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8" dur="1000" fill="hold"/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1000" fill="hold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Ake-Home points from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TAke-Home points from</a:t>
            </a:r>
          </a:p>
        </p:txBody>
      </p:sp>
      <p:sp>
        <p:nvSpPr>
          <p:cNvPr id="171" name="How to evaluate patients with OSA postoperativel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How to evaluate patients with OSA postoperatively</a:t>
            </a:r>
          </a:p>
        </p:txBody>
      </p:sp>
      <p:sp>
        <p:nvSpPr>
          <p:cNvPr id="172" name="this study from the Mayo-clinic provided the template for the protocol we implemented at the University Hospital in Örebro…"/>
          <p:cNvSpPr txBox="1"/>
          <p:nvPr>
            <p:ph type="body" idx="4294967295"/>
          </p:nvPr>
        </p:nvSpPr>
        <p:spPr>
          <a:prstGeom prst="rect">
            <a:avLst/>
          </a:prstGeom>
        </p:spPr>
        <p:txBody>
          <a:bodyPr/>
          <a:lstStyle/>
          <a:p>
            <a:pPr marL="426719" indent="-426719" defTabSz="560831">
              <a:spcBef>
                <a:spcPts val="2600"/>
              </a:spcBef>
              <a:buClr>
                <a:schemeClr val="accent1"/>
              </a:buClr>
              <a:buChar char="▸"/>
              <a:defRPr sz="3264"/>
            </a:pPr>
            <a:r>
              <a:t>this study from the Mayo-clinic provided the template for the protocol we implemented at the University Hospital in Örebro</a:t>
            </a:r>
            <a:br/>
            <a:br/>
            <a:br/>
            <a:br/>
          </a:p>
          <a:p>
            <a:pPr marL="426719" indent="-426719" defTabSz="560831">
              <a:spcBef>
                <a:spcPts val="2600"/>
              </a:spcBef>
              <a:buClr>
                <a:schemeClr val="accent1"/>
              </a:buClr>
              <a:buChar char="▸"/>
              <a:defRPr sz="3264"/>
            </a:pPr>
            <a:r>
              <a:t>we now use it for patients diagnosed with or at high risk for severe OSA when schedule for minor or intermediate surgery</a:t>
            </a:r>
          </a:p>
        </p:txBody>
      </p:sp>
      <p:sp>
        <p:nvSpPr>
          <p:cNvPr id="173" name="Anesthesiology 2009; 110:869–77…"/>
          <p:cNvSpPr txBox="1"/>
          <p:nvPr/>
        </p:nvSpPr>
        <p:spPr>
          <a:xfrm>
            <a:off x="3734756" y="4241177"/>
            <a:ext cx="7871620" cy="199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8" algn="r" defTabSz="457200">
              <a:spcBef>
                <a:spcPts val="0"/>
              </a:spcBef>
              <a:defRPr sz="18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Anesthesiology 2009; 110:869–77</a:t>
            </a:r>
          </a:p>
          <a:p>
            <a:pPr lvl="8" defTabSz="457200">
              <a:spcBef>
                <a:spcPts val="0"/>
              </a:spcBef>
              <a:defRPr sz="18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Identification of Patients at Risk for Postoperative</a:t>
            </a:r>
          </a:p>
          <a:p>
            <a:pPr lvl="8" defTabSz="457200">
              <a:spcBef>
                <a:spcPts val="0"/>
              </a:spcBef>
              <a:defRPr sz="18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Respiratory Complications Using a Preoperative</a:t>
            </a:r>
          </a:p>
          <a:p>
            <a:pPr lvl="8" defTabSz="457200">
              <a:spcBef>
                <a:spcPts val="0"/>
              </a:spcBef>
              <a:defRPr sz="18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Obstructive Sleep Apnea Screening Tool and Postanesthesia</a:t>
            </a:r>
          </a:p>
          <a:p>
            <a:pPr lvl="8" defTabSz="457200">
              <a:spcBef>
                <a:spcPts val="0"/>
              </a:spcBef>
              <a:defRPr sz="18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Care Assessment</a:t>
            </a:r>
          </a:p>
          <a:p>
            <a:pPr lvl="8" defTabSz="457200">
              <a:spcBef>
                <a:spcPts val="0"/>
              </a:spcBef>
              <a:defRPr sz="14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Bhargavi Gali, M.D.,* Francis X. Whalen, M.D.,* Darrell R. Schroeder, M.S.,</a:t>
            </a:r>
            <a:br/>
            <a:r>
              <a:t>† Peter C. Gay, M.D.,‡ David J. Plevak, M.D.§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1000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8" dur="1000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Ake-Home points from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TAke-Home points from</a:t>
            </a:r>
          </a:p>
        </p:txBody>
      </p:sp>
      <p:sp>
        <p:nvSpPr>
          <p:cNvPr id="176" name="How to evaluate patients with OSA postoperatively"/>
          <p:cNvSpPr txBox="1"/>
          <p:nvPr>
            <p:ph type="title"/>
          </p:nvPr>
        </p:nvSpPr>
        <p:spPr>
          <a:xfrm>
            <a:off x="406400" y="1346527"/>
            <a:ext cx="12192000" cy="723901"/>
          </a:xfrm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How to evaluate patients with OSA postoperatively</a:t>
            </a:r>
          </a:p>
        </p:txBody>
      </p:sp>
      <p:pic>
        <p:nvPicPr>
          <p:cNvPr id="177" name="Blank Diagram - Page 1.png" descr="Blank Diagram - Page 1.png"/>
          <p:cNvPicPr>
            <a:picLocks noChangeAspect="1"/>
          </p:cNvPicPr>
          <p:nvPr/>
        </p:nvPicPr>
        <p:blipFill>
          <a:blip r:embed="rId2">
            <a:extLst/>
          </a:blip>
          <a:srcRect l="2316" t="7278" r="26152" b="49462"/>
          <a:stretch>
            <a:fillRect/>
          </a:stretch>
        </p:blipFill>
        <p:spPr>
          <a:xfrm>
            <a:off x="155976" y="1973435"/>
            <a:ext cx="5897432" cy="5030206"/>
          </a:xfrm>
          <a:prstGeom prst="rect">
            <a:avLst/>
          </a:prstGeom>
          <a:ln w="12700">
            <a:miter lim="400000"/>
          </a:ln>
        </p:spPr>
      </p:pic>
      <p:pic>
        <p:nvPicPr>
          <p:cNvPr id="178" name="OSAS algoritm - Page 1.png" descr="OSAS algoritm - Page 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60822" y="5297421"/>
            <a:ext cx="7485354" cy="5290274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the checklist and our patient flow in its current form.…"/>
          <p:cNvSpPr txBox="1"/>
          <p:nvPr/>
        </p:nvSpPr>
        <p:spPr>
          <a:xfrm>
            <a:off x="6130929" y="2642524"/>
            <a:ext cx="6613955" cy="208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the checklist and our patient flow in its current form.</a:t>
            </a:r>
          </a:p>
          <a:p>
            <a:pPr/>
            <a:r>
              <a:t>should you wish to use them or collaborate on the matter please contact:</a:t>
            </a:r>
          </a:p>
          <a:p>
            <a:pPr/>
            <a:r>
              <a:rPr u="sng">
                <a:solidFill>
                  <a:schemeClr val="accent1"/>
                </a:solidFill>
                <a:hlinkClick r:id="rId4" invalidUrl="" action="" tgtFrame="" tooltip="" history="1" highlightClick="0" endSnd="0"/>
              </a:rPr>
              <a:t>stephan.schwager@regionorebrolan.se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7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